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8" r:id="rId1"/>
  </p:sldMasterIdLst>
  <p:notesMasterIdLst>
    <p:notesMasterId r:id="rId24"/>
  </p:notesMasterIdLst>
  <p:sldIdLst>
    <p:sldId id="404" r:id="rId2"/>
    <p:sldId id="354" r:id="rId3"/>
    <p:sldId id="411" r:id="rId4"/>
    <p:sldId id="356" r:id="rId5"/>
    <p:sldId id="357" r:id="rId6"/>
    <p:sldId id="407" r:id="rId7"/>
    <p:sldId id="358" r:id="rId8"/>
    <p:sldId id="274" r:id="rId9"/>
    <p:sldId id="386" r:id="rId10"/>
    <p:sldId id="402" r:id="rId11"/>
    <p:sldId id="408" r:id="rId12"/>
    <p:sldId id="310" r:id="rId13"/>
    <p:sldId id="397" r:id="rId14"/>
    <p:sldId id="261" r:id="rId15"/>
    <p:sldId id="363" r:id="rId16"/>
    <p:sldId id="300" r:id="rId17"/>
    <p:sldId id="380" r:id="rId18"/>
    <p:sldId id="413" r:id="rId19"/>
    <p:sldId id="412" r:id="rId20"/>
    <p:sldId id="391" r:id="rId21"/>
    <p:sldId id="414" r:id="rId22"/>
    <p:sldId id="39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DB8AD"/>
    <a:srgbClr val="BCB664"/>
    <a:srgbClr val="C0D1EA"/>
    <a:srgbClr val="F3D8A3"/>
    <a:srgbClr val="EC061C"/>
    <a:srgbClr val="C8AD08"/>
    <a:srgbClr val="C42E4E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9104" autoAdjust="0"/>
  </p:normalViewPr>
  <p:slideViewPr>
    <p:cSldViewPr>
      <p:cViewPr>
        <p:scale>
          <a:sx n="71" d="100"/>
          <a:sy n="71" d="100"/>
        </p:scale>
        <p:origin x="-136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>
              <a:solidFill>
                <a:srgbClr val="D34817"/>
              </a:solidFill>
            </a:ln>
          </c:spP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</c:spP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</c:v>
                </c:pt>
                <c:pt idx="1">
                  <c:v>21</c:v>
                </c:pt>
                <c:pt idx="2">
                  <c:v>22</c:v>
                </c:pt>
              </c:numCache>
            </c:numRef>
          </c:val>
        </c:ser>
        <c:axId val="85365888"/>
        <c:axId val="85367424"/>
      </c:barChart>
      <c:catAx>
        <c:axId val="85365888"/>
        <c:scaling>
          <c:orientation val="minMax"/>
        </c:scaling>
        <c:axPos val="b"/>
        <c:numFmt formatCode="General" sourceLinked="1"/>
        <c:tickLblPos val="nextTo"/>
        <c:crossAx val="85367424"/>
        <c:crosses val="autoZero"/>
        <c:auto val="1"/>
        <c:lblAlgn val="ctr"/>
        <c:lblOffset val="100"/>
      </c:catAx>
      <c:valAx>
        <c:axId val="85367424"/>
        <c:scaling>
          <c:orientation val="minMax"/>
        </c:scaling>
        <c:axPos val="l"/>
        <c:majorGridlines/>
        <c:numFmt formatCode="General" sourceLinked="1"/>
        <c:tickLblPos val="nextTo"/>
        <c:crossAx val="8536588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1163</a:t>
            </a: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840395710000551E-2"/>
          <c:y val="0.17346612250451721"/>
          <c:w val="0.65134305513673085"/>
          <c:h val="0.79956276639843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1.01.2020 г. - 1163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Дети до 16</c:v>
                </c:pt>
                <c:pt idx="1">
                  <c:v>Трудоспособного возраста</c:v>
                </c:pt>
                <c:pt idx="2">
                  <c:v>Пенсионеры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112</c:v>
                </c:pt>
                <c:pt idx="1">
                  <c:v>545</c:v>
                </c:pt>
                <c:pt idx="2">
                  <c:v>506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С\Х производство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Культура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Почта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Торговля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Медицина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Администрация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ж\д</c:v>
                </c:pt>
              </c:strCache>
            </c:strRef>
          </c:tx>
          <c:dLbls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за пределами поселения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295</c:v>
                </c:pt>
              </c:numCache>
            </c:numRef>
          </c:val>
        </c:ser>
        <c:axId val="150592512"/>
        <c:axId val="153510656"/>
      </c:barChart>
      <c:catAx>
        <c:axId val="150592512"/>
        <c:scaling>
          <c:orientation val="minMax"/>
        </c:scaling>
        <c:axPos val="b"/>
        <c:numFmt formatCode="General" sourceLinked="1"/>
        <c:tickLblPos val="nextTo"/>
        <c:crossAx val="153510656"/>
        <c:crosses val="autoZero"/>
        <c:auto val="1"/>
        <c:lblAlgn val="ctr"/>
        <c:lblOffset val="100"/>
      </c:catAx>
      <c:valAx>
        <c:axId val="153510656"/>
        <c:scaling>
          <c:orientation val="minMax"/>
        </c:scaling>
        <c:axPos val="l"/>
        <c:majorGridlines/>
        <c:numFmt formatCode="General" sourceLinked="1"/>
        <c:tickLblPos val="nextTo"/>
        <c:crossAx val="15059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869611318087761"/>
          <c:y val="9.721802506795435E-2"/>
          <c:w val="0.33932344795144093"/>
          <c:h val="0.8884500555342841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2200</c:v>
                </c:pt>
                <c:pt idx="1">
                  <c:v>2330</c:v>
                </c:pt>
                <c:pt idx="2">
                  <c:v>3933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Субвенции, дотации, трансферты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4900</c:v>
                </c:pt>
                <c:pt idx="1">
                  <c:v>3350</c:v>
                </c:pt>
                <c:pt idx="2">
                  <c:v>2584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1476</c:v>
                </c:pt>
                <c:pt idx="1">
                  <c:v>2126</c:v>
                </c:pt>
                <c:pt idx="2">
                  <c:v>922</c:v>
                </c:pt>
              </c:numCache>
            </c:numRef>
          </c:val>
        </c:ser>
        <c:overlap val="100"/>
        <c:axId val="153569920"/>
        <c:axId val="153579904"/>
      </c:barChart>
      <c:catAx>
        <c:axId val="153569920"/>
        <c:scaling>
          <c:orientation val="minMax"/>
        </c:scaling>
        <c:axPos val="b"/>
        <c:numFmt formatCode="General" sourceLinked="1"/>
        <c:tickLblPos val="nextTo"/>
        <c:crossAx val="153579904"/>
        <c:crosses val="autoZero"/>
        <c:auto val="1"/>
        <c:lblAlgn val="ctr"/>
        <c:lblOffset val="100"/>
      </c:catAx>
      <c:valAx>
        <c:axId val="153579904"/>
        <c:scaling>
          <c:orientation val="minMax"/>
        </c:scaling>
        <c:axPos val="l"/>
        <c:majorGridlines/>
        <c:numFmt formatCode="General" sourceLinked="1"/>
        <c:tickLblPos val="nextTo"/>
        <c:crossAx val="153569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869611318087783"/>
          <c:y val="9.721802506795435E-2"/>
          <c:w val="0.30183536550086504"/>
          <c:h val="0.4952572376519281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053027747171862"/>
          <c:y val="4.9165770013377512E-2"/>
          <c:w val="0.75847255503720756"/>
          <c:h val="0.6222706609463484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Земельный налог</c:v>
                </c:pt>
                <c:pt idx="1">
                  <c:v>На имущество</c:v>
                </c:pt>
                <c:pt idx="2">
                  <c:v>НДФЛ</c:v>
                </c:pt>
                <c:pt idx="3">
                  <c:v>ЕСХН</c:v>
                </c:pt>
                <c:pt idx="4">
                  <c:v>Аренда</c:v>
                </c:pt>
                <c:pt idx="5">
                  <c:v>Продажа земли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1541</c:v>
                </c:pt>
                <c:pt idx="1">
                  <c:v>48</c:v>
                </c:pt>
                <c:pt idx="2">
                  <c:v>185</c:v>
                </c:pt>
                <c:pt idx="3">
                  <c:v>445</c:v>
                </c:pt>
                <c:pt idx="4">
                  <c:v>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3.5597471840539636E-2"/>
                  <c:y val="-1.6912123919260197E-2"/>
                </c:manualLayout>
              </c:layout>
              <c:showVal val="1"/>
            </c:dLbl>
            <c:dLbl>
              <c:idx val="3"/>
              <c:layout>
                <c:manualLayout>
                  <c:x val="1.618066901842721E-3"/>
                  <c:y val="-5.5568407163283234E-2"/>
                </c:manualLayout>
              </c:layout>
              <c:showVal val="1"/>
            </c:dLbl>
            <c:showVal val="1"/>
          </c:dLbls>
          <c:cat>
            <c:strRef>
              <c:f>Лист1!$A$2:$A$7</c:f>
              <c:strCache>
                <c:ptCount val="6"/>
                <c:pt idx="0">
                  <c:v>Земельный налог</c:v>
                </c:pt>
                <c:pt idx="1">
                  <c:v>На имущество</c:v>
                </c:pt>
                <c:pt idx="2">
                  <c:v>НДФЛ</c:v>
                </c:pt>
                <c:pt idx="3">
                  <c:v>ЕСХН</c:v>
                </c:pt>
                <c:pt idx="4">
                  <c:v>Аренда</c:v>
                </c:pt>
                <c:pt idx="5">
                  <c:v>Продажа земли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1546</c:v>
                </c:pt>
                <c:pt idx="1">
                  <c:v>94</c:v>
                </c:pt>
                <c:pt idx="2">
                  <c:v>234</c:v>
                </c:pt>
                <c:pt idx="3">
                  <c:v>396</c:v>
                </c:pt>
                <c:pt idx="4">
                  <c:v>99</c:v>
                </c:pt>
                <c:pt idx="5">
                  <c:v>1426</c:v>
                </c:pt>
              </c:numCache>
            </c:numRef>
          </c:val>
        </c:ser>
        <c:axId val="152326912"/>
        <c:axId val="152328448"/>
      </c:barChart>
      <c:catAx>
        <c:axId val="152326912"/>
        <c:scaling>
          <c:orientation val="minMax"/>
        </c:scaling>
        <c:axPos val="b"/>
        <c:tickLblPos val="nextTo"/>
        <c:crossAx val="152328448"/>
        <c:crosses val="autoZero"/>
        <c:auto val="1"/>
        <c:lblAlgn val="ctr"/>
        <c:lblOffset val="100"/>
      </c:catAx>
      <c:valAx>
        <c:axId val="152328448"/>
        <c:scaling>
          <c:orientation val="minMax"/>
        </c:scaling>
        <c:axPos val="l"/>
        <c:majorGridlines/>
        <c:numFmt formatCode="General" sourceLinked="1"/>
        <c:tickLblPos val="nextTo"/>
        <c:crossAx val="152326912"/>
        <c:crosses val="autoZero"/>
        <c:crossBetween val="between"/>
      </c:valAx>
    </c:plotArea>
    <c:legend>
      <c:legendPos val="r"/>
      <c:legendEntry>
        <c:idx val="0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baseline="0" dirty="0" smtClean="0"/>
              <a:t>3431 </a:t>
            </a:r>
            <a:r>
              <a:rPr lang="ru-RU" dirty="0" smtClean="0"/>
              <a:t>тыс</a:t>
            </a:r>
            <a:r>
              <a:rPr lang="ru-RU" dirty="0"/>
              <a:t>. руб.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</c:v>
                </c:pt>
              </c:strCache>
            </c:strRef>
          </c:tx>
          <c:dLbls>
            <c:dLbl>
              <c:idx val="0"/>
              <c:layout>
                <c:manualLayout>
                  <c:x val="-1.2464839765278613E-2"/>
                  <c:y val="5.369121740776848E-3"/>
                </c:manualLayout>
              </c:layout>
              <c:showVal val="1"/>
            </c:dLbl>
            <c:dLbl>
              <c:idx val="1"/>
              <c:layout>
                <c:manualLayout>
                  <c:x val="-1.9502883517992956E-2"/>
                  <c:y val="1.8260490618413304E-2"/>
                </c:manualLayout>
              </c:layout>
              <c:showVal val="1"/>
            </c:dLbl>
            <c:dLbl>
              <c:idx val="2"/>
              <c:layout>
                <c:manualLayout>
                  <c:x val="1.0428702366403735E-2"/>
                  <c:y val="-1.1255009224327192E-2"/>
                </c:manualLayout>
              </c:layout>
              <c:showVal val="1"/>
            </c:dLbl>
            <c:dLbl>
              <c:idx val="3"/>
              <c:layout>
                <c:manualLayout>
                  <c:x val="2.8899945460605408E-2"/>
                  <c:y val="1.8737159094998842E-2"/>
                </c:manualLayout>
              </c:layout>
              <c:showVal val="1"/>
            </c:dLbl>
            <c:dLbl>
              <c:idx val="5"/>
              <c:layout>
                <c:manualLayout>
                  <c:x val="-9.0703936936300002E-3"/>
                  <c:y val="4.9735866593852637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Дотация</c:v>
                </c:pt>
                <c:pt idx="1">
                  <c:v>Трансферты</c:v>
                </c:pt>
                <c:pt idx="2">
                  <c:v>ВУС</c:v>
                </c:pt>
                <c:pt idx="3">
                  <c:v>Дорожный</c:v>
                </c:pt>
                <c:pt idx="4">
                  <c:v>Безвозмездная помощь</c:v>
                </c:pt>
                <c:pt idx="5">
                  <c:v>Образ будущего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593</c:v>
                </c:pt>
                <c:pt idx="1">
                  <c:v>1161</c:v>
                </c:pt>
                <c:pt idx="2">
                  <c:v>99</c:v>
                </c:pt>
                <c:pt idx="3">
                  <c:v>646</c:v>
                </c:pt>
                <c:pt idx="4">
                  <c:v>88</c:v>
                </c:pt>
                <c:pt idx="5">
                  <c:v>844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6774,9 тыс.руб. </a:t>
            </a:r>
          </a:p>
        </c:rich>
      </c:tx>
      <c:layout>
        <c:manualLayout>
          <c:xMode val="edge"/>
          <c:yMode val="edge"/>
          <c:x val="1.3444686701477616E-2"/>
          <c:y val="0"/>
        </c:manualLayout>
      </c:layout>
    </c:title>
    <c:plotArea>
      <c:layout>
        <c:manualLayout>
          <c:layoutTarget val="inner"/>
          <c:xMode val="edge"/>
          <c:yMode val="edge"/>
          <c:x val="2.8225258921848191E-2"/>
          <c:y val="8.1373361239498843E-2"/>
          <c:w val="0.95824692318137494"/>
          <c:h val="0.902608935786750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6774,9 тыс.руб.</c:v>
                </c:pt>
              </c:strCache>
            </c:strRef>
          </c:tx>
          <c:dLbls>
            <c:dLbl>
              <c:idx val="0"/>
              <c:layout>
                <c:manualLayout>
                  <c:x val="-1.8734410027500748E-2"/>
                  <c:y val="-0.111012028504213"/>
                </c:manualLayout>
              </c:layout>
              <c:showVal val="1"/>
            </c:dLbl>
            <c:dLbl>
              <c:idx val="1"/>
              <c:layout>
                <c:manualLayout>
                  <c:x val="0.10468585682260571"/>
                  <c:y val="-2.6354292210286991E-2"/>
                </c:manualLayout>
              </c:layout>
              <c:showVal val="1"/>
            </c:dLbl>
            <c:dLbl>
              <c:idx val="2"/>
              <c:layout>
                <c:manualLayout>
                  <c:x val="4.2533991656939212E-2"/>
                  <c:y val="8.0928268432215664E-2"/>
                </c:manualLayout>
              </c:layout>
              <c:showVal val="1"/>
            </c:dLbl>
            <c:dLbl>
              <c:idx val="4"/>
              <c:layout>
                <c:manualLayout>
                  <c:x val="5.6776416014658979E-4"/>
                  <c:y val="-2.7593391296110149E-2"/>
                </c:manualLayout>
              </c:layout>
              <c:showVal val="1"/>
            </c:dLbl>
            <c:dLbl>
              <c:idx val="5"/>
              <c:layout>
                <c:manualLayout>
                  <c:x val="-8.252127237004114E-3"/>
                  <c:y val="3.3904178530264686E-2"/>
                </c:manualLayout>
              </c:layout>
              <c:showVal val="1"/>
            </c:dLbl>
            <c:dLbl>
              <c:idx val="7"/>
              <c:layout>
                <c:manualLayout>
                  <c:x val="2.7140724850967846E-2"/>
                  <c:y val="4.6569007983916413E-3"/>
                </c:manualLayout>
              </c:layout>
              <c:showVal val="1"/>
            </c:dLbl>
            <c:showVal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Культура</c:v>
                </c:pt>
                <c:pt idx="2">
                  <c:v>ЖКХ</c:v>
                </c:pt>
                <c:pt idx="3">
                  <c:v>Юр. Услуги</c:v>
                </c:pt>
                <c:pt idx="4">
                  <c:v>Дорожный фонд</c:v>
                </c:pt>
                <c:pt idx="5">
                  <c:v>Приобретение контейнеров</c:v>
                </c:pt>
                <c:pt idx="6">
                  <c:v>Соц. Политика</c:v>
                </c:pt>
                <c:pt idx="7">
                  <c:v>Остаток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2662.9</c:v>
                </c:pt>
                <c:pt idx="1">
                  <c:v>1817.1</c:v>
                </c:pt>
                <c:pt idx="2">
                  <c:v>1348</c:v>
                </c:pt>
                <c:pt idx="3">
                  <c:v>333.7</c:v>
                </c:pt>
                <c:pt idx="4">
                  <c:v>565</c:v>
                </c:pt>
                <c:pt idx="5">
                  <c:v>562.5</c:v>
                </c:pt>
                <c:pt idx="6">
                  <c:v>166.7</c:v>
                </c:pt>
                <c:pt idx="7">
                  <c:v>317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0.51389</cdr:x>
      <cdr:y>0.37939</cdr:y>
    </cdr:from>
    <cdr:to>
      <cdr:x>0.97222</cdr:x>
      <cdr:y>0.51022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2088232"/>
          <a:ext cx="2376264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Общегосударственные</a:t>
          </a:r>
        </a:p>
        <a:p xmlns:a="http://schemas.openxmlformats.org/drawingml/2006/main">
          <a:r>
            <a:rPr lang="ru-RU" sz="1600" b="1" dirty="0" smtClean="0"/>
            <a:t> вопросы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0.15278</cdr:x>
      <cdr:y>0.53638</cdr:y>
    </cdr:from>
    <cdr:to>
      <cdr:x>0.41667</cdr:x>
      <cdr:y>0.61487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92088" y="2952328"/>
          <a:ext cx="1368158" cy="432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ЖКХ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0.40278</cdr:x>
      <cdr:y>0.73262</cdr:y>
    </cdr:from>
    <cdr:to>
      <cdr:x>0.66667</cdr:x>
      <cdr:y>0.81112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88232" y="4032448"/>
          <a:ext cx="1368158" cy="432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Культура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0.15068</cdr:x>
      <cdr:y>0.46188</cdr:y>
    </cdr:from>
    <cdr:to>
      <cdr:x>0.41458</cdr:x>
      <cdr:y>0.54037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92088" y="2808312"/>
          <a:ext cx="1387161" cy="477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Юр. услуги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0.26027</cdr:x>
      <cdr:y>0.26055</cdr:y>
    </cdr:from>
    <cdr:to>
      <cdr:x>0.37139</cdr:x>
      <cdr:y>0.33904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68152" y="1584176"/>
          <a:ext cx="584065" cy="477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ТБО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ADBD5B-B56B-4FE8-A5A4-797ACA827D47}" type="datetimeFigureOut">
              <a:rPr lang="ru-RU"/>
              <a:pPr>
                <a:defRPr/>
              </a:pPr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34CE0BF-15A6-4DA3-B781-4D5E1A6C4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52682A-3CC4-4E24-96AD-54FC7B5E9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4EC8-A57A-4208-9D63-D6E8AD748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3EC6-740A-4E24-98AB-15809BD3F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09AD0-9200-4D35-9604-B419DC66D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1BE5D-36F4-4E31-8BC4-31AB90627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68C87-7412-442E-AAFE-A7AC6FAC6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CA6F-14F6-448F-BFD9-3410793F0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EEE4-922D-412D-BC32-1EA93FD2D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9B0C5-79A6-4249-B585-EA9FCC422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BE39-7FC7-4F2F-B059-36F65C94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970C3-5A57-48BC-8BA3-722F4F55A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14BB3-4904-41C6-9F2E-0F0183F01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14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305AC79-5E94-436B-9495-BB55343DB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85" r:id="rId2"/>
    <p:sldLayoutId id="2147484293" r:id="rId3"/>
    <p:sldLayoutId id="2147484286" r:id="rId4"/>
    <p:sldLayoutId id="2147484287" r:id="rId5"/>
    <p:sldLayoutId id="2147484288" r:id="rId6"/>
    <p:sldLayoutId id="2147484289" r:id="rId7"/>
    <p:sldLayoutId id="2147484294" r:id="rId8"/>
    <p:sldLayoutId id="2147484295" r:id="rId9"/>
    <p:sldLayoutId id="2147484290" r:id="rId10"/>
    <p:sldLayoutId id="2147484291" r:id="rId11"/>
    <p:sldLayoutId id="2147484296" r:id="rId12"/>
  </p:sldLayoutIdLst>
  <p:transition spd="med">
    <p:wipe dir="u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987824" y="908720"/>
            <a:ext cx="5720680" cy="2232248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Кантемировский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 муниципальный район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err="1" smtClean="0">
                <a:latin typeface="Arial Black" pitchFamily="34" charset="0"/>
              </a:rPr>
              <a:t>Зайцевское</a:t>
            </a:r>
            <a:r>
              <a:rPr lang="ru-RU" sz="2400" dirty="0" smtClean="0">
                <a:latin typeface="Arial Black" pitchFamily="34" charset="0"/>
              </a:rPr>
              <a:t> 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сельское поселение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endParaRPr lang="ru-RU" sz="2400" dirty="0">
              <a:latin typeface="Arial Black" pitchFamily="34" charset="0"/>
            </a:endParaRPr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rcRect l="31100" t="22700" r="32150" b="31100"/>
          <a:stretch>
            <a:fillRect/>
          </a:stretch>
        </p:blipFill>
        <p:spPr>
          <a:xfrm>
            <a:off x="467544" y="548680"/>
            <a:ext cx="2520280" cy="316835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1043608" y="4149080"/>
            <a:ext cx="74168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Отчет главы поселения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 о результатах работы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 в 2022 году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850106"/>
          </a:xfrm>
        </p:spPr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ЖКХ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11960" y="1484784"/>
            <a:ext cx="4392488" cy="5112568"/>
          </a:xfrm>
        </p:spPr>
        <p:txBody>
          <a:bodyPr/>
          <a:lstStyle/>
          <a:p>
            <a:r>
              <a:rPr lang="ru-RU" sz="1800" dirty="0" smtClean="0"/>
              <a:t>Ремонт водопровода  243,9 тыс. руб.</a:t>
            </a:r>
          </a:p>
          <a:p>
            <a:r>
              <a:rPr lang="ru-RU" sz="1800" dirty="0" smtClean="0"/>
              <a:t>Приобретение оборудования 70,8 тыс. руб.</a:t>
            </a:r>
          </a:p>
          <a:p>
            <a:r>
              <a:rPr lang="ru-RU" sz="1800" dirty="0" smtClean="0"/>
              <a:t>Благоустройство территории 132,1 тыс. руб.</a:t>
            </a:r>
          </a:p>
          <a:p>
            <a:r>
              <a:rPr lang="ru-RU" sz="1800" dirty="0" smtClean="0"/>
              <a:t>Благоустройство кладбищ  343,4 тыс. руб.</a:t>
            </a:r>
          </a:p>
          <a:p>
            <a:r>
              <a:rPr lang="ru-RU" sz="1800" dirty="0" smtClean="0"/>
              <a:t>Производственный контроль  11,8 тыс. руб.</a:t>
            </a:r>
          </a:p>
          <a:p>
            <a:r>
              <a:rPr lang="ru-RU" sz="1800" dirty="0" smtClean="0"/>
              <a:t>Ликвидация свалок 74,4. тыс. руб.</a:t>
            </a:r>
          </a:p>
          <a:p>
            <a:r>
              <a:rPr lang="ru-RU" sz="1800" dirty="0" smtClean="0"/>
              <a:t>Фитосанитарная очистка 12,3 тыс.руб.</a:t>
            </a:r>
          </a:p>
          <a:p>
            <a:r>
              <a:rPr lang="ru-RU" sz="1800" dirty="0" smtClean="0"/>
              <a:t>Ремонт памятников 17,2 тыс. руб.</a:t>
            </a:r>
          </a:p>
          <a:p>
            <a:r>
              <a:rPr lang="ru-RU" sz="1800" dirty="0" smtClean="0"/>
              <a:t>Уличное освещение- 65,8 тыс. </a:t>
            </a:r>
            <a:r>
              <a:rPr lang="ru-RU" sz="1800" dirty="0" err="1" smtClean="0"/>
              <a:t>руб</a:t>
            </a: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8" name="Рисунок 7" descr="IMG_20220506_124618317.jpg"/>
          <p:cNvPicPr>
            <a:picLocks noChangeAspect="1"/>
          </p:cNvPicPr>
          <p:nvPr/>
        </p:nvPicPr>
        <p:blipFill>
          <a:blip r:embed="rId2" cstate="print"/>
          <a:srcRect l="13816" t="7895" r="15132" b="18421"/>
          <a:stretch>
            <a:fillRect/>
          </a:stretch>
        </p:blipFill>
        <p:spPr>
          <a:xfrm>
            <a:off x="467544" y="620688"/>
            <a:ext cx="3600400" cy="2968330"/>
          </a:xfrm>
          <a:prstGeom prst="rect">
            <a:avLst/>
          </a:prstGeom>
        </p:spPr>
      </p:pic>
      <p:pic>
        <p:nvPicPr>
          <p:cNvPr id="9" name="Рисунок 8" descr="IMG_20221115_113927.jpg"/>
          <p:cNvPicPr>
            <a:picLocks noChangeAspect="1"/>
          </p:cNvPicPr>
          <p:nvPr/>
        </p:nvPicPr>
        <p:blipFill>
          <a:blip r:embed="rId3" cstate="print"/>
          <a:srcRect l="13407" t="18646" r="9979" b="8654"/>
          <a:stretch>
            <a:fillRect/>
          </a:stretch>
        </p:blipFill>
        <p:spPr>
          <a:xfrm>
            <a:off x="395536" y="3789040"/>
            <a:ext cx="3739363" cy="2664296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по сбору и вывозу ТБО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11960" y="1961456"/>
            <a:ext cx="4474840" cy="4896544"/>
          </a:xfrm>
        </p:spPr>
        <p:txBody>
          <a:bodyPr/>
          <a:lstStyle/>
          <a:p>
            <a:r>
              <a:rPr lang="ru-RU" sz="2000" dirty="0" smtClean="0"/>
              <a:t>Ликвидирована  1 несанкционированная свалка в с. </a:t>
            </a:r>
            <a:r>
              <a:rPr lang="ru-RU" sz="2000" dirty="0" err="1" smtClean="0"/>
              <a:t>Гармашевка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Приобретены контейнеры.</a:t>
            </a:r>
          </a:p>
          <a:p>
            <a:r>
              <a:rPr lang="ru-RU" sz="2000" dirty="0" smtClean="0"/>
              <a:t>Утвержден реестр контейнерных площадок.</a:t>
            </a:r>
          </a:p>
          <a:p>
            <a:r>
              <a:rPr lang="ru-RU" sz="2000" dirty="0" smtClean="0"/>
              <a:t>Установлены контейнеры в п. Новопавловка.</a:t>
            </a:r>
          </a:p>
          <a:p>
            <a:r>
              <a:rPr lang="ru-RU" sz="2000" dirty="0" smtClean="0"/>
              <a:t>Производится вывоз мусора с территории кладбищ и социальных объектов.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  <p:pic>
        <p:nvPicPr>
          <p:cNvPr id="6" name="Рисунок 5" descr="1662101347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419871" cy="2564904"/>
          </a:xfrm>
          <a:prstGeom prst="rect">
            <a:avLst/>
          </a:prstGeom>
        </p:spPr>
      </p:pic>
      <p:pic>
        <p:nvPicPr>
          <p:cNvPr id="7" name="Рисунок 6" descr="IMG_20210430_151623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l="24007" t="23750" r="21645" b="23750"/>
          <a:stretch>
            <a:fillRect/>
          </a:stretch>
        </p:blipFill>
        <p:spPr>
          <a:xfrm>
            <a:off x="467544" y="4077072"/>
            <a:ext cx="3480867" cy="2522367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00025" y="260350"/>
            <a:ext cx="8686800" cy="838200"/>
          </a:xfrm>
          <a:solidFill>
            <a:schemeClr val="accent1">
              <a:alpha val="30196"/>
            </a:schemeClr>
          </a:solidFill>
        </p:spPr>
        <p:txBody>
          <a:bodyPr/>
          <a:lstStyle/>
          <a:p>
            <a:pPr algn="ctr" eaLnBrk="1" hangingPunct="1"/>
            <a:r>
              <a:rPr lang="ru-RU" sz="3600" b="1" dirty="0" smtClean="0"/>
              <a:t>Содержание дорог -</a:t>
            </a:r>
            <a:endParaRPr lang="ru-RU" sz="3600" dirty="0" smtClean="0"/>
          </a:p>
        </p:txBody>
      </p:sp>
      <p:sp>
        <p:nvSpPr>
          <p:cNvPr id="18435" name="Объект 2"/>
          <p:cNvSpPr>
            <a:spLocks noGrp="1"/>
          </p:cNvSpPr>
          <p:nvPr>
            <p:ph sz="quarter" idx="1"/>
          </p:nvPr>
        </p:nvSpPr>
        <p:spPr>
          <a:xfrm>
            <a:off x="467544" y="4229894"/>
            <a:ext cx="4968875" cy="52562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Очистка дорог от снега  в зимнее время</a:t>
            </a:r>
          </a:p>
          <a:p>
            <a:pPr marL="0" indent="0" eaLnBrk="1" hangingPunct="1">
              <a:buNone/>
            </a:pPr>
            <a:r>
              <a:rPr lang="ru-RU" sz="1800" b="1" dirty="0" smtClean="0"/>
              <a:t>Отсыпка дорог  твердым грунтом </a:t>
            </a:r>
          </a:p>
          <a:p>
            <a:pPr marL="0" indent="0" eaLnBrk="1" hangingPunct="1">
              <a:buNone/>
            </a:pPr>
            <a:r>
              <a:rPr lang="ru-RU" sz="1800" b="1" dirty="0" err="1" smtClean="0"/>
              <a:t>Грейдирование</a:t>
            </a:r>
            <a:r>
              <a:rPr lang="ru-RU" sz="1800" b="1" dirty="0" smtClean="0"/>
              <a:t> дорог</a:t>
            </a:r>
          </a:p>
          <a:p>
            <a:pPr marL="0" indent="0" eaLnBrk="1" hangingPunct="1">
              <a:buNone/>
            </a:pPr>
            <a:r>
              <a:rPr lang="ru-RU" sz="1800" b="1" dirty="0" smtClean="0"/>
              <a:t>Скашивание обочин.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Обустройство пешеходных переходов.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Установка дорожных  знаков.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1800" b="1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ru-RU" sz="1600" dirty="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600" dirty="0" smtClean="0"/>
              <a:t>.</a:t>
            </a:r>
          </a:p>
        </p:txBody>
      </p:sp>
      <p:pic>
        <p:nvPicPr>
          <p:cNvPr id="8" name="Рисунок 7" descr="IMG_20220622_185158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515883" cy="2636912"/>
          </a:xfrm>
          <a:prstGeom prst="rect">
            <a:avLst/>
          </a:prstGeom>
        </p:spPr>
      </p:pic>
      <p:pic>
        <p:nvPicPr>
          <p:cNvPr id="9" name="Рисунок 8" descr="IMG_20220622_190536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412776"/>
            <a:ext cx="3515883" cy="2636912"/>
          </a:xfrm>
          <a:prstGeom prst="rect">
            <a:avLst/>
          </a:prstGeom>
        </p:spPr>
      </p:pic>
      <p:pic>
        <p:nvPicPr>
          <p:cNvPr id="10" name="Рисунок 9" descr="IMG_20221024_104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412776"/>
            <a:ext cx="3548301" cy="2664296"/>
          </a:xfrm>
          <a:prstGeom prst="rect">
            <a:avLst/>
          </a:prstGeom>
        </p:spPr>
      </p:pic>
      <p:pic>
        <p:nvPicPr>
          <p:cNvPr id="11" name="Рисунок 10" descr="IMG_20221128_120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268760"/>
            <a:ext cx="2574716" cy="342900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714375" y="357188"/>
            <a:ext cx="7772400" cy="642937"/>
          </a:xfrm>
        </p:spPr>
        <p:txBody>
          <a:bodyPr/>
          <a:lstStyle/>
          <a:p>
            <a:pPr algn="ctr"/>
            <a:r>
              <a:rPr lang="ru-RU" sz="2400" b="1" dirty="0" smtClean="0"/>
              <a:t>Водоснабжение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3635896" y="1628800"/>
            <a:ext cx="48577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Произведена оплата по производственному контролю.</a:t>
            </a:r>
          </a:p>
          <a:p>
            <a:pPr algn="ctr"/>
            <a:r>
              <a:rPr lang="ru-RU" dirty="0" smtClean="0"/>
              <a:t>Произведена замена насосов на водозаборных скважинах в п.Новопавловка, </a:t>
            </a:r>
            <a:r>
              <a:rPr lang="ru-RU" dirty="0" err="1" smtClean="0"/>
              <a:t>с.Гармашевка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 smtClean="0"/>
              <a:t>Ликвидировано  5 порывов сетей водоснабжения</a:t>
            </a:r>
          </a:p>
          <a:p>
            <a:pPr algn="ctr"/>
            <a:r>
              <a:rPr lang="ru-RU" dirty="0" smtClean="0"/>
              <a:t>Выполнена диагностика системы управления в </a:t>
            </a:r>
            <a:r>
              <a:rPr lang="ru-RU" dirty="0" err="1" smtClean="0"/>
              <a:t>с.Гармашевка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Заменены узлы учета электроэнергии на скважинах.</a:t>
            </a:r>
          </a:p>
          <a:p>
            <a:pPr algn="ctr"/>
            <a:r>
              <a:rPr lang="ru-RU" dirty="0" smtClean="0"/>
              <a:t>Произведена замена 60 м. питающего кабеля в </a:t>
            </a:r>
            <a:r>
              <a:rPr lang="ru-RU" dirty="0" err="1" smtClean="0"/>
              <a:t>с.Гармашевка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6" name="Рисунок 5" descr="IMG_20191217_105818.jpg"/>
          <p:cNvPicPr>
            <a:picLocks noChangeAspect="1"/>
          </p:cNvPicPr>
          <p:nvPr/>
        </p:nvPicPr>
        <p:blipFill>
          <a:blip r:embed="rId2" cstate="print"/>
          <a:srcRect l="13776" r="35825" b="22700"/>
          <a:stretch>
            <a:fillRect/>
          </a:stretch>
        </p:blipFill>
        <p:spPr>
          <a:xfrm>
            <a:off x="467544" y="908720"/>
            <a:ext cx="2754351" cy="3168352"/>
          </a:xfrm>
          <a:prstGeom prst="rect">
            <a:avLst/>
          </a:prstGeom>
        </p:spPr>
      </p:pic>
      <p:pic>
        <p:nvPicPr>
          <p:cNvPr id="5" name="Рисунок 8" descr="IMG_20190608_1102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419871" y="332656"/>
          <a:ext cx="5256583" cy="6536756"/>
        </p:xfrm>
        <a:graphic>
          <a:graphicData uri="http://schemas.openxmlformats.org/drawingml/2006/table">
            <a:tbl>
              <a:tblPr/>
              <a:tblGrid>
                <a:gridCol w="792088"/>
                <a:gridCol w="2880320"/>
                <a:gridCol w="1584175"/>
              </a:tblGrid>
              <a:tr h="14401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№ </a:t>
                      </a:r>
                      <a:r>
                        <a:rPr lang="ru-RU" sz="1200" b="1" dirty="0" err="1"/>
                        <a:t>п</a:t>
                      </a:r>
                      <a:r>
                        <a:rPr lang="ru-RU" sz="1200" b="1" dirty="0"/>
                        <a:t>/</a:t>
                      </a:r>
                      <a:r>
                        <a:rPr lang="ru-RU" sz="1200" b="1" dirty="0" err="1"/>
                        <a:t>п</a:t>
                      </a: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/>
                        <a:t>Наименование статей</a:t>
                      </a: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/>
                        <a:t>Сумма</a:t>
                      </a: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Остаток средств на 01.01.2022 г.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11 145,7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/>
                        <a:t>ДОХОДЫ</a:t>
                      </a:r>
                      <a:endParaRPr lang="ru-RU" sz="120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Оплата населения за водоснабжение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501 320,00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2.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ООО «РАВ Агро»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1 920,00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3. 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МКОУ «Коммунаровская ООШ»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6 360,00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4.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МКОУ «Гармашевская ООШ»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1 980,00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b="1" dirty="0"/>
                        <a:t>Итого доходов:</a:t>
                      </a: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/>
                        <a:t>511 580,00</a:t>
                      </a:r>
                      <a:endParaRPr lang="ru-RU" sz="120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/>
                        <a:t>РАСХОДЫ</a:t>
                      </a:r>
                      <a:endParaRPr lang="ru-RU" sz="120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Заработная плата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212 000,00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2.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Налоги, в т.ч.: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88 658,00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2.1. – страх. взносы на </a:t>
                      </a:r>
                      <a:r>
                        <a:rPr lang="ru-RU" sz="1200" dirty="0" err="1"/>
                        <a:t>обяз</a:t>
                      </a:r>
                      <a:r>
                        <a:rPr lang="ru-RU" sz="1200" dirty="0"/>
                        <a:t>. пенс. страх. 22%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42 240,00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2.2. – страх. взносы на ОМС 5,1%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9 792,00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2.3. – страх. взносы на обяз. соц. страх. 2,9%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5 568,00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2.4. – НДФЛ 13%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24 960,00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2.6. – налог по УСН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/>
                        <a:t>6 098,00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3.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Электроэнергия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140 000,00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5.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Комиссия ПАО «Сбербанк»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23 411,00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6.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Отправка отчетности ч/з интернет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14 550,00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7.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Канцтовары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-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2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8.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Ремонт водопровода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31 838,35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9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13.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>АО «Почта России» доставка квитанций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/>
                        <a:t>10 526,66</a:t>
                      </a:r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6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/>
                        <a:t/>
                      </a:r>
                      <a:br>
                        <a:rPr lang="ru-RU" sz="1200"/>
                      </a:br>
                      <a:endParaRPr lang="ru-RU" sz="120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b="1"/>
                        <a:t>Итого расходов:</a:t>
                      </a:r>
                      <a:endParaRPr lang="ru-RU" sz="120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/>
                        <a:t>520 984,01</a:t>
                      </a:r>
                      <a:endParaRPr lang="ru-RU" sz="1200" dirty="0"/>
                    </a:p>
                  </a:txBody>
                  <a:tcPr marL="20587" marR="20587" marT="20587" marB="2058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48680"/>
            <a:ext cx="3305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Работа</a:t>
            </a:r>
            <a:endParaRPr lang="ru-RU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СПОК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 descr="IMG_20230201_100309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l="26348" t="6951" r="20041" b="3801"/>
          <a:stretch>
            <a:fillRect/>
          </a:stretch>
        </p:blipFill>
        <p:spPr>
          <a:xfrm>
            <a:off x="395536" y="2636912"/>
            <a:ext cx="2765107" cy="3456384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4143375" y="285750"/>
            <a:ext cx="4679950" cy="5975350"/>
          </a:xfrm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b="1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/>
              <a:t>Уличное освещение.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Всего на территории поселения 120 уличных фонарей.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Все фонари светодиодные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К трем узлам учета , подключены 32 фонаря в центрах населенных пунктов.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89 светильников подключены к узлам учета граждан.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В течение 2022 года проведена работа по установке энергосберегающих светильников на пешеходных переходах, замене пришедших в негодность.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Всего установлено и заменено 22 светильника.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Для участия в программе «Образ будущего» в 2022 году были поданы заявки на реконструкцию уличного освещения на все населенные пункты.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dirty="0" smtClean="0"/>
          </a:p>
        </p:txBody>
      </p:sp>
      <p:pic>
        <p:nvPicPr>
          <p:cNvPr id="20483" name="Рисунок 3" descr="WP_20180921_11_27_05_Pro.jpg"/>
          <p:cNvPicPr>
            <a:picLocks noChangeAspect="1"/>
          </p:cNvPicPr>
          <p:nvPr/>
        </p:nvPicPr>
        <p:blipFill>
          <a:blip r:embed="rId2" cstate="print"/>
          <a:srcRect l="31876" t="17969" r="27934" b="41406"/>
          <a:stretch>
            <a:fillRect/>
          </a:stretch>
        </p:blipFill>
        <p:spPr bwMode="auto">
          <a:xfrm>
            <a:off x="428625" y="285750"/>
            <a:ext cx="20716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b535d483136398c9501981bbb18a858.jpg"/>
          <p:cNvPicPr>
            <a:picLocks noChangeAspect="1"/>
          </p:cNvPicPr>
          <p:nvPr/>
        </p:nvPicPr>
        <p:blipFill>
          <a:blip r:embed="rId3" cstate="print"/>
          <a:srcRect l="13750" r="29362"/>
          <a:stretch>
            <a:fillRect/>
          </a:stretch>
        </p:blipFill>
        <p:spPr>
          <a:xfrm>
            <a:off x="395536" y="3501008"/>
            <a:ext cx="2232248" cy="2942946"/>
          </a:xfrm>
          <a:prstGeom prst="rect">
            <a:avLst/>
          </a:prstGeom>
        </p:spPr>
      </p:pic>
      <p:pic>
        <p:nvPicPr>
          <p:cNvPr id="6" name="Рисунок 5" descr="SDC18632.jpg"/>
          <p:cNvPicPr>
            <a:picLocks noChangeAspect="1"/>
          </p:cNvPicPr>
          <p:nvPr/>
        </p:nvPicPr>
        <p:blipFill>
          <a:blip r:embed="rId4" cstate="print"/>
          <a:srcRect l="42125" r="38975"/>
          <a:stretch>
            <a:fillRect/>
          </a:stretch>
        </p:blipFill>
        <p:spPr>
          <a:xfrm>
            <a:off x="2483768" y="332656"/>
            <a:ext cx="1608072" cy="612068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332656"/>
            <a:ext cx="856895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МКУК </a:t>
            </a:r>
            <a:r>
              <a:rPr lang="ru-RU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Зайцевский</a:t>
            </a:r>
            <a:r>
              <a:rPr lang="ru-RU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ЦКД»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5200454"/>
            <a:ext cx="88924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2022 году приняли участие в районном фестивале – конкурсе «Песни памяти», районном фестивале народной песни «На родных просторах», районном фестивале исполнителей патриотической песни «Песни России», районном патриотическом фестивале – конкурсе «Отвага, мужество и честь», участница  конкурса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Серетюкова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Яна стала лауреатом 3 степени. А так же участники художественной самодеятельности ЦКД приняли участие в летних вечерах отдыха, проводимых в сквере РДК.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1 г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6627940" cy="4137860"/>
          </a:xfrm>
          <a:prstGeom prst="rect">
            <a:avLst/>
          </a:prstGeom>
        </p:spPr>
      </p:pic>
      <p:pic>
        <p:nvPicPr>
          <p:cNvPr id="7" name="Рисунок 6" descr="1671430448997.jpg"/>
          <p:cNvPicPr>
            <a:picLocks noChangeAspect="1"/>
          </p:cNvPicPr>
          <p:nvPr/>
        </p:nvPicPr>
        <p:blipFill>
          <a:blip r:embed="rId3" cstate="print"/>
          <a:srcRect l="12475" t="12877" r="9729" b="8944"/>
          <a:stretch>
            <a:fillRect/>
          </a:stretch>
        </p:blipFill>
        <p:spPr>
          <a:xfrm>
            <a:off x="1259632" y="764704"/>
            <a:ext cx="6480720" cy="4210350"/>
          </a:xfrm>
          <a:prstGeom prst="rect">
            <a:avLst/>
          </a:prstGeom>
        </p:spPr>
      </p:pic>
      <p:pic>
        <p:nvPicPr>
          <p:cNvPr id="9" name="Рисунок 8" descr="IMG_6121.JPG"/>
          <p:cNvPicPr>
            <a:picLocks noChangeAspect="1"/>
          </p:cNvPicPr>
          <p:nvPr/>
        </p:nvPicPr>
        <p:blipFill>
          <a:blip r:embed="rId4" cstate="print"/>
          <a:srcRect l="9838" t="22832" r="12200"/>
          <a:stretch>
            <a:fillRect/>
          </a:stretch>
        </p:blipFill>
        <p:spPr>
          <a:xfrm>
            <a:off x="1403648" y="764704"/>
            <a:ext cx="6708114" cy="424847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50825" y="5103813"/>
            <a:ext cx="8497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5042118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ru-RU" sz="1600" b="1" dirty="0" smtClean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Работники ЦКД  проводили мероприятия для детей и молодежи – познавательные часы, уроки мужества, развлекательные и конкурсные программы, тематические часы, вечера отдыха для семей и пожилых людей, тематические программы и уроки памяти по профилактике негативных зависимостей и  противодействию идеологии терроризма. Проведено </a:t>
            </a:r>
            <a:r>
              <a:rPr lang="ru-RU" sz="1600" b="1" dirty="0" err="1" smtClean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брендовое</a:t>
            </a:r>
            <a:r>
              <a:rPr lang="ru-RU" sz="1600" b="1" dirty="0" smtClean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 мероприятие - праздничная программа «Хлеб всему голова» и концертные программы: День защитника Отечества, Международный женский день, День пограничника, День России, День семьи , любви и верности, День матери, Новый год.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5856651" cy="4392488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04664"/>
            <a:ext cx="6840759" cy="4560505"/>
          </a:xfrm>
          <a:prstGeom prst="rect">
            <a:avLst/>
          </a:prstGeom>
        </p:spPr>
      </p:pic>
      <p:pic>
        <p:nvPicPr>
          <p:cNvPr id="8" name="Рисунок 7" descr="IMG_8807.JPG"/>
          <p:cNvPicPr>
            <a:picLocks noChangeAspect="1"/>
          </p:cNvPicPr>
          <p:nvPr/>
        </p:nvPicPr>
        <p:blipFill>
          <a:blip r:embed="rId4" cstate="print"/>
          <a:srcRect b="10176"/>
          <a:stretch>
            <a:fillRect/>
          </a:stretch>
        </p:blipFill>
        <p:spPr>
          <a:xfrm>
            <a:off x="1115616" y="404664"/>
            <a:ext cx="6840760" cy="4608512"/>
          </a:xfrm>
          <a:prstGeom prst="rect">
            <a:avLst/>
          </a:prstGeom>
        </p:spPr>
      </p:pic>
      <p:pic>
        <p:nvPicPr>
          <p:cNvPr id="11" name="Рисунок 10" descr="i (18).jpg"/>
          <p:cNvPicPr>
            <a:picLocks noChangeAspect="1"/>
          </p:cNvPicPr>
          <p:nvPr/>
        </p:nvPicPr>
        <p:blipFill>
          <a:blip r:embed="rId5" cstate="print"/>
          <a:srcRect l="10625" t="18107" r="23226" b="16925"/>
          <a:stretch>
            <a:fillRect/>
          </a:stretch>
        </p:blipFill>
        <p:spPr>
          <a:xfrm>
            <a:off x="1115616" y="404664"/>
            <a:ext cx="6928479" cy="4608512"/>
          </a:xfrm>
          <a:prstGeom prst="rect">
            <a:avLst/>
          </a:prstGeom>
        </p:spPr>
      </p:pic>
      <p:pic>
        <p:nvPicPr>
          <p:cNvPr id="14" name="Рисунок 13" descr="IMG_8155.JPG"/>
          <p:cNvPicPr>
            <a:picLocks noChangeAspect="1"/>
          </p:cNvPicPr>
          <p:nvPr/>
        </p:nvPicPr>
        <p:blipFill>
          <a:blip r:embed="rId6" cstate="print"/>
          <a:srcRect b="4182"/>
          <a:stretch>
            <a:fillRect/>
          </a:stretch>
        </p:blipFill>
        <p:spPr>
          <a:xfrm>
            <a:off x="1115616" y="404664"/>
            <a:ext cx="6949343" cy="460851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1124744"/>
            <a:ext cx="53285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прошедшем году администрацией, ТОС и инициативными жителями </a:t>
            </a:r>
          </a:p>
          <a:p>
            <a:r>
              <a:rPr lang="ru-RU" dirty="0" smtClean="0"/>
              <a:t>поселения принято участие в конкурсных отборах  Совета муниципальных образований Воронежской области с проектами:</a:t>
            </a:r>
          </a:p>
          <a:p>
            <a:r>
              <a:rPr lang="ru-RU" dirty="0" smtClean="0"/>
              <a:t>ТОС «Гармония» проект «Дань памяти» - поддержан и реализован. Общая сумма проекта 545 тыс. руб.</a:t>
            </a:r>
          </a:p>
          <a:p>
            <a:r>
              <a:rPr lang="ru-RU" dirty="0" smtClean="0"/>
              <a:t>ТОС «Огонек» проект «Память жива» – не поддержан.</a:t>
            </a:r>
          </a:p>
          <a:p>
            <a:r>
              <a:rPr lang="ru-RU" dirty="0" smtClean="0"/>
              <a:t>В программах АНО «Образ будущего»:</a:t>
            </a:r>
          </a:p>
          <a:p>
            <a:r>
              <a:rPr lang="ru-RU" dirty="0" smtClean="0"/>
              <a:t>ТОС «Гармония» проект «Место встречи в сельском клубе» поддержан, реализован. Общая сумма проекта 844 тыс. руб.</a:t>
            </a:r>
          </a:p>
          <a:p>
            <a:r>
              <a:rPr lang="ru-RU" dirty="0" smtClean="0"/>
              <a:t>Слюсарева О.П. проект «Память жива» – не поддержан.</a:t>
            </a:r>
          </a:p>
          <a:p>
            <a:r>
              <a:rPr lang="ru-RU" dirty="0" smtClean="0"/>
              <a:t>Черноусова Н.Е. проект «Сияние» – не поддержан.</a:t>
            </a:r>
          </a:p>
          <a:p>
            <a:r>
              <a:rPr lang="ru-RU" dirty="0" smtClean="0"/>
              <a:t>Павленко Г.Г. проект «Пусть музыка звучит» – не поддержан.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60648"/>
            <a:ext cx="63457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Участие в областных программах </a:t>
            </a:r>
          </a:p>
          <a:p>
            <a:pPr algn="ctr"/>
            <a:r>
              <a:rPr lang="ru-RU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поддержки инициатив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 descr="IMG_20221201_121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2972901" cy="2232248"/>
          </a:xfrm>
          <a:prstGeom prst="rect">
            <a:avLst/>
          </a:prstGeom>
        </p:spPr>
      </p:pic>
      <p:pic>
        <p:nvPicPr>
          <p:cNvPr id="6" name="Рисунок 5" descr="IMG_20221115_113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77072"/>
            <a:ext cx="2998453" cy="2251434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о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23528" y="1124744"/>
            <a:ext cx="3601720" cy="2697480"/>
          </a:xfrm>
          <a:prstGeom prst="rect">
            <a:avLst/>
          </a:prstGeom>
        </p:spPr>
      </p:pic>
      <p:pic>
        <p:nvPicPr>
          <p:cNvPr id="4" name="Рисунок 3" descr="после9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23528" y="1124744"/>
            <a:ext cx="3960440" cy="2664296"/>
          </a:xfrm>
          <a:prstGeom prst="rect">
            <a:avLst/>
          </a:prstGeom>
        </p:spPr>
      </p:pic>
      <p:pic>
        <p:nvPicPr>
          <p:cNvPr id="7" name="Рисунок 6" descr="до4.jpg"/>
          <p:cNvPicPr>
            <a:picLocks noChangeAspect="1"/>
          </p:cNvPicPr>
          <p:nvPr/>
        </p:nvPicPr>
        <p:blipFill>
          <a:blip r:embed="rId4" cstate="print"/>
          <a:srcRect t="2268" r="35008"/>
          <a:stretch>
            <a:fillRect/>
          </a:stretch>
        </p:blipFill>
        <p:spPr>
          <a:xfrm>
            <a:off x="323528" y="3861048"/>
            <a:ext cx="3888432" cy="2520280"/>
          </a:xfrm>
          <a:prstGeom prst="rect">
            <a:avLst/>
          </a:prstGeom>
        </p:spPr>
      </p:pic>
      <p:pic>
        <p:nvPicPr>
          <p:cNvPr id="9" name="Рисунок 8" descr="после3.jpg"/>
          <p:cNvPicPr>
            <a:picLocks noChangeAspect="1"/>
          </p:cNvPicPr>
          <p:nvPr/>
        </p:nvPicPr>
        <p:blipFill>
          <a:blip r:embed="rId5" cstate="print"/>
          <a:srcRect l="27950" t="30050" r="27950" b="32150"/>
          <a:stretch>
            <a:fillRect/>
          </a:stretch>
        </p:blipFill>
        <p:spPr>
          <a:xfrm>
            <a:off x="323528" y="3861048"/>
            <a:ext cx="4032448" cy="2592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1196752"/>
            <a:ext cx="4248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ходе реализации проекта ТОС «Гармония» «Место встречи в сельском клубе», поддержанного АНО «Образ будущего», в </a:t>
            </a:r>
            <a:r>
              <a:rPr lang="ru-RU" dirty="0" err="1" smtClean="0"/>
              <a:t>Гармашевском</a:t>
            </a:r>
            <a:r>
              <a:rPr lang="ru-RU" dirty="0" smtClean="0"/>
              <a:t> сельском клубе произведена замена окон и дверей, косметический ремонт помещений клуба, приобретены материалы для ремонта фасада здания.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Затраты на реализацию проекта составили :</a:t>
            </a:r>
          </a:p>
          <a:p>
            <a:r>
              <a:rPr lang="ru-RU" dirty="0" smtClean="0"/>
              <a:t>АНО «Образ будущего» – 844,0 тыс.руб.</a:t>
            </a:r>
          </a:p>
          <a:p>
            <a:r>
              <a:rPr lang="ru-RU" dirty="0" smtClean="0"/>
              <a:t>Средства ТОС – 22,5 тыс.руб.</a:t>
            </a:r>
          </a:p>
          <a:p>
            <a:r>
              <a:rPr lang="ru-RU" dirty="0" smtClean="0"/>
              <a:t>Средства администрации поселения – 152,7 тыс.руб.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332656"/>
            <a:ext cx="64552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«Место встречи в сельском клубе»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7254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</a:rPr>
              <a:t>На территории поселения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3315" name="Рисунок 3" descr="Фото-0148.jpg"/>
          <p:cNvPicPr>
            <a:picLocks noChangeAspect="1"/>
          </p:cNvPicPr>
          <p:nvPr/>
        </p:nvPicPr>
        <p:blipFill>
          <a:blip r:embed="rId2" cstate="print"/>
          <a:srcRect r="3125" b="21112"/>
          <a:stretch>
            <a:fillRect/>
          </a:stretch>
        </p:blipFill>
        <p:spPr bwMode="auto">
          <a:xfrm>
            <a:off x="428625" y="1214438"/>
            <a:ext cx="22145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4" descr="Фото-0161.jpg"/>
          <p:cNvPicPr>
            <a:picLocks noChangeAspect="1"/>
          </p:cNvPicPr>
          <p:nvPr/>
        </p:nvPicPr>
        <p:blipFill>
          <a:blip r:embed="rId3" cstate="print"/>
          <a:srcRect t="16029" r="6500" b="11839"/>
          <a:stretch>
            <a:fillRect/>
          </a:stretch>
        </p:blipFill>
        <p:spPr bwMode="auto">
          <a:xfrm>
            <a:off x="2928938" y="2500313"/>
            <a:ext cx="2214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5" descr="сх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085184"/>
            <a:ext cx="329088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2714625" y="1214438"/>
            <a:ext cx="27146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Две общеобразовательных </a:t>
            </a:r>
            <a:r>
              <a:rPr lang="ru-RU" dirty="0"/>
              <a:t>школы. Три сельских ФАП</a:t>
            </a:r>
          </a:p>
          <a:p>
            <a:pPr algn="ctr"/>
            <a:endParaRPr lang="ru-RU" dirty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5143500" y="2571750"/>
            <a:ext cx="3500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Учреждение культуры МКУК «</a:t>
            </a:r>
            <a:r>
              <a:rPr lang="ru-RU" dirty="0" err="1"/>
              <a:t>Зайцевский</a:t>
            </a:r>
            <a:r>
              <a:rPr lang="ru-RU" dirty="0"/>
              <a:t> ЦКД», включающее три сельских клуба .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2928938" y="3857625"/>
            <a:ext cx="2928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Четыре памятника погибшим односельчанам, шесть кладбищ.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4071938" y="5429250"/>
            <a:ext cx="4929187" cy="1200150"/>
          </a:xfrm>
          <a:prstGeom prst="rect">
            <a:avLst/>
          </a:prstGeom>
          <a:solidFill>
            <a:srgbClr val="C0D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Сельскохозяйственные </a:t>
            </a:r>
            <a:r>
              <a:rPr lang="ru-RU" dirty="0" smtClean="0">
                <a:solidFill>
                  <a:schemeClr val="tx1"/>
                </a:solidFill>
              </a:rPr>
              <a:t>предприятия, 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том </a:t>
            </a:r>
            <a:r>
              <a:rPr lang="ru-RU" dirty="0" smtClean="0">
                <a:solidFill>
                  <a:schemeClr val="tx1"/>
                </a:solidFill>
              </a:rPr>
              <a:t>числе: ООО </a:t>
            </a:r>
            <a:r>
              <a:rPr lang="ru-RU" dirty="0">
                <a:solidFill>
                  <a:schemeClr val="tx1"/>
                </a:solidFill>
              </a:rPr>
              <a:t>«РАВ </a:t>
            </a:r>
            <a:r>
              <a:rPr lang="ru-RU" dirty="0" err="1">
                <a:solidFill>
                  <a:schemeClr val="tx1"/>
                </a:solidFill>
              </a:rPr>
              <a:t>Агро</a:t>
            </a:r>
            <a:r>
              <a:rPr lang="ru-RU" dirty="0">
                <a:solidFill>
                  <a:schemeClr val="tx1"/>
                </a:solidFill>
              </a:rPr>
              <a:t>»,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15 </a:t>
            </a:r>
            <a:r>
              <a:rPr lang="ru-RU" dirty="0">
                <a:solidFill>
                  <a:schemeClr val="tx1"/>
                </a:solidFill>
              </a:rPr>
              <a:t>–  ИП КФХ .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00688" y="1143000"/>
            <a:ext cx="2928937" cy="1214438"/>
          </a:xfrm>
          <a:prstGeom prst="roundRect">
            <a:avLst/>
          </a:prstGeom>
          <a:solidFill>
            <a:srgbClr val="C0D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Три  почтовых отделения и  </a:t>
            </a:r>
            <a:r>
              <a:rPr lang="ru-RU" dirty="0" smtClean="0">
                <a:solidFill>
                  <a:schemeClr val="tx1"/>
                </a:solidFill>
              </a:rPr>
              <a:t>пять </a:t>
            </a:r>
            <a:r>
              <a:rPr lang="ru-RU" dirty="0">
                <a:solidFill>
                  <a:schemeClr val="tx1"/>
                </a:solidFill>
              </a:rPr>
              <a:t>торговых точек.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4437112"/>
            <a:ext cx="2214562" cy="571500"/>
          </a:xfrm>
          <a:prstGeom prst="roundRect">
            <a:avLst/>
          </a:prstGeom>
          <a:solidFill>
            <a:srgbClr val="C0D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Станция </a:t>
            </a:r>
            <a:r>
              <a:rPr lang="ru-RU" dirty="0" err="1">
                <a:solidFill>
                  <a:schemeClr val="tx1"/>
                </a:solidFill>
              </a:rPr>
              <a:t>Зайцевка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324" name="Рисунок 13" descr="DSC_0125.JPG"/>
          <p:cNvPicPr>
            <a:picLocks noChangeAspect="1"/>
          </p:cNvPicPr>
          <p:nvPr/>
        </p:nvPicPr>
        <p:blipFill>
          <a:blip r:embed="rId5" cstate="print"/>
          <a:srcRect l="18900" t="20599" r="35825" b="36559"/>
          <a:stretch>
            <a:fillRect/>
          </a:stretch>
        </p:blipFill>
        <p:spPr bwMode="auto">
          <a:xfrm>
            <a:off x="6215063" y="3860800"/>
            <a:ext cx="20288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20170929_124837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 l="37801" t="19708" r="18102" b="46249"/>
          <a:stretch>
            <a:fillRect/>
          </a:stretch>
        </p:blipFill>
        <p:spPr bwMode="auto">
          <a:xfrm>
            <a:off x="500063" y="2857500"/>
            <a:ext cx="22145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230208_08392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8811" t="19551" r="17676" b="24800"/>
          <a:stretch>
            <a:fillRect/>
          </a:stretch>
        </p:blipFill>
        <p:spPr>
          <a:xfrm>
            <a:off x="3491880" y="2492896"/>
            <a:ext cx="5472607" cy="36004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635896" y="188640"/>
            <a:ext cx="5036096" cy="1296144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Кроме того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на территории поселения: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1268760"/>
            <a:ext cx="482453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Установлена вышка сотовой связи в </a:t>
            </a:r>
            <a:r>
              <a:rPr lang="ru-RU" sz="2000" dirty="0" err="1" smtClean="0"/>
              <a:t>с.Зайцевка</a:t>
            </a:r>
            <a:r>
              <a:rPr lang="ru-RU" sz="20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Произведена газификация домовладений граждан в рамках программы </a:t>
            </a:r>
            <a:r>
              <a:rPr lang="ru-RU" sz="2000" dirty="0" err="1" smtClean="0"/>
              <a:t>догазификации</a:t>
            </a:r>
            <a:r>
              <a:rPr lang="ru-RU" sz="2000" dirty="0" smtClean="0"/>
              <a:t>, проложено более 1 км газовых сетей, подключено 12 домовладений;</a:t>
            </a:r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Произведена замена части опор электроснабжения в селах поселения;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Завершено строительство депо на </a:t>
            </a:r>
          </a:p>
          <a:p>
            <a:r>
              <a:rPr lang="ru-RU" sz="2000" dirty="0" smtClean="0"/>
              <a:t>станции  </a:t>
            </a:r>
            <a:r>
              <a:rPr lang="ru-RU" sz="2000" dirty="0" err="1" smtClean="0"/>
              <a:t>Зайцевка</a:t>
            </a:r>
            <a:r>
              <a:rPr lang="ru-RU" sz="2000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IMG_20230208_084756.jpg"/>
          <p:cNvPicPr>
            <a:picLocks noChangeAspect="1"/>
          </p:cNvPicPr>
          <p:nvPr/>
        </p:nvPicPr>
        <p:blipFill>
          <a:blip r:embed="rId3" cstate="print"/>
          <a:srcRect l="26171" t="25998" r="23505" b="15359"/>
          <a:stretch>
            <a:fillRect/>
          </a:stretch>
        </p:blipFill>
        <p:spPr>
          <a:xfrm>
            <a:off x="251520" y="3356992"/>
            <a:ext cx="3096344" cy="2709301"/>
          </a:xfrm>
          <a:prstGeom prst="rect">
            <a:avLst/>
          </a:prstGeom>
        </p:spPr>
      </p:pic>
      <p:pic>
        <p:nvPicPr>
          <p:cNvPr id="9" name="Рисунок 8" descr="IMG_20230208_082704.jpg"/>
          <p:cNvPicPr>
            <a:picLocks noChangeAspect="1"/>
          </p:cNvPicPr>
          <p:nvPr/>
        </p:nvPicPr>
        <p:blipFill>
          <a:blip r:embed="rId4" cstate="print"/>
          <a:srcRect l="34618" t="33200" r="30423" b="42650"/>
          <a:stretch>
            <a:fillRect/>
          </a:stretch>
        </p:blipFill>
        <p:spPr>
          <a:xfrm>
            <a:off x="251520" y="404664"/>
            <a:ext cx="2952328" cy="271614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318_150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3192356" cy="2394267"/>
          </a:xfrm>
          <a:prstGeom prst="rect">
            <a:avLst/>
          </a:prstGeom>
        </p:spPr>
      </p:pic>
      <p:pic>
        <p:nvPicPr>
          <p:cNvPr id="5" name="Содержимое 4" descr="IMG_20221021_21261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22173" t="26190" r="19227" b="9524"/>
          <a:stretch>
            <a:fillRect/>
          </a:stretch>
        </p:blipFill>
        <p:spPr>
          <a:xfrm>
            <a:off x="323528" y="836712"/>
            <a:ext cx="3157684" cy="2304256"/>
          </a:xfrm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Участие в поддержке СВО.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556792"/>
            <a:ext cx="50027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Администрацией поселения, учреждениями образования и культуры, инициативными</a:t>
            </a:r>
          </a:p>
          <a:p>
            <a:r>
              <a:rPr lang="ru-RU" dirty="0" smtClean="0"/>
              <a:t>жителями, при поддержке торговых точек и фермерских хозяйств, организован сбор средств на поддержку воинов-участников СВО. Собраны и отправлены посылки для солдат, оказана помощь добровольцам при формировании и отправке эшелонов на </a:t>
            </a:r>
            <a:r>
              <a:rPr lang="ru-RU" dirty="0" err="1" smtClean="0"/>
              <a:t>ст.Зайцевка</a:t>
            </a:r>
            <a:r>
              <a:rPr lang="ru-RU" dirty="0" smtClean="0"/>
              <a:t>, а также в размещении и налаживании быта военнослужащих и сотрудников отряда полиции на территории поселения.</a:t>
            </a:r>
          </a:p>
          <a:p>
            <a:r>
              <a:rPr lang="ru-RU" dirty="0" smtClean="0"/>
              <a:t>Работа в данном направлении не прекращается. </a:t>
            </a:r>
          </a:p>
          <a:p>
            <a:r>
              <a:rPr lang="ru-RU" dirty="0" smtClean="0"/>
              <a:t>На сегодняшний день из наших односельчан 9 мобилизованы, 8 проходят службу в рядах вооруженных сил по контракту.</a:t>
            </a:r>
            <a:endParaRPr lang="ru-RU" dirty="0"/>
          </a:p>
        </p:txBody>
      </p:sp>
      <p:pic>
        <p:nvPicPr>
          <p:cNvPr id="8" name="Рисунок 7" descr="IMG_20230207_160226.jpg"/>
          <p:cNvPicPr>
            <a:picLocks noChangeAspect="1"/>
          </p:cNvPicPr>
          <p:nvPr/>
        </p:nvPicPr>
        <p:blipFill>
          <a:blip r:embed="rId4" cstate="print"/>
          <a:srcRect l="20147" t="40491" r="34177" b="21159"/>
          <a:stretch>
            <a:fillRect/>
          </a:stretch>
        </p:blipFill>
        <p:spPr>
          <a:xfrm>
            <a:off x="395536" y="4509120"/>
            <a:ext cx="3312368" cy="208823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dm-scaled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t="1163" r="27677"/>
          <a:stretch>
            <a:fillRect/>
          </a:stretch>
        </p:blipFill>
        <p:spPr>
          <a:xfrm>
            <a:off x="323528" y="260648"/>
            <a:ext cx="8568952" cy="6120680"/>
          </a:xfrm>
          <a:prstGeom prst="rect">
            <a:avLst/>
          </a:prstGeom>
        </p:spPr>
      </p:pic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611560" y="2348880"/>
            <a:ext cx="79928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ru-RU" sz="2400" dirty="0" smtClean="0"/>
              <a:t>Участие </a:t>
            </a:r>
            <a:r>
              <a:rPr lang="ru-RU" sz="2400" dirty="0"/>
              <a:t>в программах инициативного </a:t>
            </a:r>
            <a:r>
              <a:rPr lang="ru-RU" sz="2400" dirty="0" err="1" smtClean="0"/>
              <a:t>бюджетирования</a:t>
            </a:r>
            <a:r>
              <a:rPr lang="ru-RU" sz="2400" dirty="0" smtClean="0"/>
              <a:t> «Обустройство  изгороди кладбища в </a:t>
            </a:r>
            <a:r>
              <a:rPr lang="ru-RU" sz="2400" dirty="0" err="1" smtClean="0"/>
              <a:t>с.Зайцевка</a:t>
            </a:r>
            <a:r>
              <a:rPr lang="ru-RU" sz="2400" dirty="0" smtClean="0"/>
              <a:t>».</a:t>
            </a:r>
          </a:p>
          <a:p>
            <a:pPr algn="ctr">
              <a:buFont typeface="Arial" charset="0"/>
              <a:buChar char="•"/>
            </a:pPr>
            <a:r>
              <a:rPr lang="ru-RU" sz="2400" dirty="0" smtClean="0"/>
              <a:t>Ремонт фасада клуба в </a:t>
            </a:r>
            <a:r>
              <a:rPr lang="ru-RU" sz="2400" dirty="0" err="1" smtClean="0"/>
              <a:t>с.Гармашевка</a:t>
            </a:r>
            <a:r>
              <a:rPr lang="ru-RU" sz="2400" dirty="0" smtClean="0"/>
              <a:t>;</a:t>
            </a:r>
          </a:p>
          <a:p>
            <a:pPr algn="ctr">
              <a:buFont typeface="Arial" charset="0"/>
              <a:buChar char="•"/>
            </a:pPr>
            <a:r>
              <a:rPr lang="ru-RU" sz="2400" dirty="0" smtClean="0"/>
              <a:t>Ремонт входной группы клуба п.Новопавловка;</a:t>
            </a:r>
          </a:p>
          <a:p>
            <a:pPr algn="ctr">
              <a:buFont typeface="Arial" charset="0"/>
              <a:buChar char="•"/>
            </a:pPr>
            <a:r>
              <a:rPr lang="ru-RU" sz="2400" dirty="0" smtClean="0"/>
              <a:t>Участие в программе по строительству контейнерных площадок для раздельного сбора ТБО;</a:t>
            </a:r>
          </a:p>
          <a:p>
            <a:pPr algn="ctr">
              <a:buFont typeface="Arial" charset="0"/>
              <a:buChar char="•"/>
            </a:pPr>
            <a:r>
              <a:rPr lang="ru-RU" sz="2400" dirty="0" smtClean="0"/>
              <a:t>Строительство вышки сотовой связи в </a:t>
            </a:r>
            <a:r>
              <a:rPr lang="ru-RU" sz="2400" dirty="0" err="1" smtClean="0"/>
              <a:t>с.Гармашевка</a:t>
            </a:r>
            <a:r>
              <a:rPr lang="ru-RU" sz="2400" dirty="0" smtClean="0"/>
              <a:t>.</a:t>
            </a:r>
          </a:p>
          <a:p>
            <a:pPr algn="ctr">
              <a:buFont typeface="Arial" charset="0"/>
              <a:buChar char="•"/>
            </a:pPr>
            <a:endParaRPr lang="ru-RU" sz="2400" dirty="0" smtClean="0"/>
          </a:p>
          <a:p>
            <a:pPr algn="ctr">
              <a:buFont typeface="Arial" charset="0"/>
              <a:buChar char="•"/>
            </a:pPr>
            <a:endParaRPr lang="ru-RU" sz="2400" dirty="0" smtClean="0"/>
          </a:p>
          <a:p>
            <a:pPr algn="ctr">
              <a:buFont typeface="Arial" charset="0"/>
              <a:buChar char="•"/>
            </a:pPr>
            <a:endParaRPr lang="ru-RU" sz="2400" dirty="0" smtClean="0"/>
          </a:p>
          <a:p>
            <a:pPr algn="ctr">
              <a:buFont typeface="Arial" charset="0"/>
              <a:buChar char="•"/>
            </a:pPr>
            <a:endParaRPr 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836712"/>
            <a:ext cx="8696212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Наши планы: 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846137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70C0"/>
                </a:solidFill>
              </a:rPr>
              <a:t>Демографическая ситуация</a:t>
            </a:r>
          </a:p>
        </p:txBody>
      </p:sp>
      <p:sp>
        <p:nvSpPr>
          <p:cNvPr id="1032" name="TextBox 10"/>
          <p:cNvSpPr txBox="1">
            <a:spLocks noChangeArrowheads="1"/>
          </p:cNvSpPr>
          <p:nvPr/>
        </p:nvSpPr>
        <p:spPr bwMode="auto">
          <a:xfrm>
            <a:off x="785813" y="1071563"/>
            <a:ext cx="7500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 На 1 января </a:t>
            </a:r>
            <a:r>
              <a:rPr lang="ru-RU" sz="1600" b="1" dirty="0" smtClean="0"/>
              <a:t>2023 </a:t>
            </a:r>
            <a:r>
              <a:rPr lang="ru-RU" sz="1600" b="1" dirty="0"/>
              <a:t>года на территории поселения </a:t>
            </a:r>
            <a:r>
              <a:rPr lang="ru-RU" sz="2400" b="1" dirty="0"/>
              <a:t>зарегистрировано </a:t>
            </a:r>
            <a:r>
              <a:rPr lang="ru-RU" sz="2400" b="1" dirty="0" smtClean="0"/>
              <a:t>1163 человека</a:t>
            </a:r>
            <a:endParaRPr lang="ru-RU" sz="2400" b="1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259632" y="2060848"/>
          <a:ext cx="669674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183562" cy="1050925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</a:rPr>
              <a:t>Возрастной состав населения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11560" y="1397000"/>
          <a:ext cx="8064896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70C0"/>
                </a:solidFill>
              </a:rPr>
              <a:t>ЗАНЯТОСТЬ НАСЕЛЕНИЯ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00" y="1397000"/>
          <a:ext cx="6360368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</a:rPr>
              <a:t>Бюджет поселения в 2022 году составил   6520 тыс. руб.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00" y="1397000"/>
          <a:ext cx="6360368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Собственные доходы поселения</a:t>
            </a:r>
            <a:b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3933 тыс. руб.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11560" y="1412776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Безвозмездные поступления</a:t>
            </a:r>
            <a:b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</a:br>
            <a:endParaRPr lang="ru-RU" sz="2400" b="1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124744"/>
          <a:ext cx="79208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5652120" y="548680"/>
            <a:ext cx="3203848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Общегосударственные вопросы:</a:t>
            </a:r>
            <a:endParaRPr lang="ru-RU" sz="1400" b="1" dirty="0"/>
          </a:p>
          <a:p>
            <a:r>
              <a:rPr lang="ru-RU" sz="1400" dirty="0"/>
              <a:t>Заработная плата и </a:t>
            </a:r>
            <a:r>
              <a:rPr lang="ru-RU" sz="1400" dirty="0" smtClean="0"/>
              <a:t>начисления</a:t>
            </a:r>
            <a:endParaRPr lang="ru-RU" sz="1400" dirty="0"/>
          </a:p>
          <a:p>
            <a:r>
              <a:rPr lang="ru-RU" sz="1400" dirty="0"/>
              <a:t>Оплата </a:t>
            </a:r>
            <a:r>
              <a:rPr lang="ru-RU" sz="1400" dirty="0" smtClean="0"/>
              <a:t>связи</a:t>
            </a:r>
            <a:endParaRPr lang="ru-RU" sz="1400" dirty="0"/>
          </a:p>
          <a:p>
            <a:r>
              <a:rPr lang="ru-RU" sz="1400" dirty="0"/>
              <a:t>Оплата коммунальных </a:t>
            </a:r>
            <a:r>
              <a:rPr lang="ru-RU" sz="1400" dirty="0" smtClean="0"/>
              <a:t>услуг</a:t>
            </a:r>
            <a:endParaRPr lang="ru-RU" sz="1400" b="1" dirty="0"/>
          </a:p>
          <a:p>
            <a:r>
              <a:rPr lang="ru-RU" sz="1400" dirty="0" smtClean="0"/>
              <a:t>ГСМ</a:t>
            </a:r>
            <a:endParaRPr lang="ru-RU" sz="1400" b="1" dirty="0"/>
          </a:p>
          <a:p>
            <a:r>
              <a:rPr lang="ru-RU" sz="1400" b="1" dirty="0" smtClean="0"/>
              <a:t>Культура</a:t>
            </a:r>
            <a:r>
              <a:rPr lang="ru-RU" sz="1400" b="1" dirty="0"/>
              <a:t>:</a:t>
            </a:r>
          </a:p>
          <a:p>
            <a:r>
              <a:rPr lang="ru-RU" sz="1400" dirty="0"/>
              <a:t>Заработная плата </a:t>
            </a:r>
            <a:endParaRPr lang="ru-RU" sz="1400" b="1" dirty="0"/>
          </a:p>
          <a:p>
            <a:r>
              <a:rPr lang="ru-RU" sz="1400" dirty="0"/>
              <a:t>Коммунальные </a:t>
            </a:r>
            <a:r>
              <a:rPr lang="ru-RU" sz="1400" dirty="0" smtClean="0"/>
              <a:t>услуги</a:t>
            </a:r>
            <a:endParaRPr lang="ru-RU" sz="1400" b="1" dirty="0"/>
          </a:p>
          <a:p>
            <a:r>
              <a:rPr lang="ru-RU" sz="1400" dirty="0" smtClean="0"/>
              <a:t>Приобретение материалов</a:t>
            </a:r>
          </a:p>
          <a:p>
            <a:r>
              <a:rPr lang="ru-RU" sz="1400" b="1" dirty="0" smtClean="0"/>
              <a:t>ЖКХ</a:t>
            </a:r>
          </a:p>
          <a:p>
            <a:r>
              <a:rPr lang="ru-RU" sz="1400" dirty="0" smtClean="0"/>
              <a:t>Ремонт водопровода </a:t>
            </a:r>
          </a:p>
          <a:p>
            <a:r>
              <a:rPr lang="ru-RU" sz="1400" dirty="0" smtClean="0"/>
              <a:t>Приобретение оборудования</a:t>
            </a:r>
            <a:endParaRPr lang="ru-RU" sz="1400" dirty="0"/>
          </a:p>
          <a:p>
            <a:r>
              <a:rPr lang="ru-RU" sz="1400" dirty="0" smtClean="0"/>
              <a:t>Благоустройство территории</a:t>
            </a:r>
          </a:p>
          <a:p>
            <a:r>
              <a:rPr lang="ru-RU" sz="1400" dirty="0" smtClean="0"/>
              <a:t>Благоустройство кладбищ</a:t>
            </a:r>
            <a:endParaRPr lang="ru-RU" sz="1400" dirty="0"/>
          </a:p>
          <a:p>
            <a:r>
              <a:rPr lang="ru-RU" sz="1400" dirty="0" smtClean="0"/>
              <a:t>Производственный контроль</a:t>
            </a:r>
          </a:p>
          <a:p>
            <a:r>
              <a:rPr lang="ru-RU" sz="1400" dirty="0" smtClean="0"/>
              <a:t>Ликвидация свалок</a:t>
            </a:r>
            <a:endParaRPr lang="ru-RU" sz="1400" dirty="0"/>
          </a:p>
          <a:p>
            <a:r>
              <a:rPr lang="ru-RU" sz="1400" dirty="0"/>
              <a:t>Фитосанитарная </a:t>
            </a:r>
            <a:r>
              <a:rPr lang="ru-RU" sz="1400" dirty="0" smtClean="0"/>
              <a:t>очистка</a:t>
            </a:r>
          </a:p>
          <a:p>
            <a:r>
              <a:rPr lang="ru-RU" sz="1400" dirty="0" smtClean="0"/>
              <a:t>Уборка сорной растительности </a:t>
            </a:r>
          </a:p>
          <a:p>
            <a:r>
              <a:rPr lang="ru-RU" sz="1400" dirty="0" smtClean="0"/>
              <a:t>Ремонт памятников</a:t>
            </a:r>
            <a:endParaRPr lang="ru-RU" sz="1400" dirty="0"/>
          </a:p>
          <a:p>
            <a:r>
              <a:rPr lang="ru-RU" sz="1400" dirty="0"/>
              <a:t>Уличное освещение- </a:t>
            </a:r>
            <a:r>
              <a:rPr lang="ru-RU" sz="1400" dirty="0" smtClean="0"/>
              <a:t>68,7</a:t>
            </a:r>
          </a:p>
          <a:p>
            <a:r>
              <a:rPr lang="ru-RU" sz="1400" b="1" dirty="0" smtClean="0"/>
              <a:t>ТБО</a:t>
            </a:r>
          </a:p>
          <a:p>
            <a:r>
              <a:rPr lang="ru-RU" sz="1400" dirty="0" smtClean="0"/>
              <a:t>Приобретение контейнеров</a:t>
            </a:r>
          </a:p>
          <a:p>
            <a:r>
              <a:rPr lang="ru-RU" sz="1400" b="1" dirty="0" smtClean="0"/>
              <a:t>Дорожный фонд</a:t>
            </a:r>
          </a:p>
          <a:p>
            <a:r>
              <a:rPr lang="ru-RU" sz="1400" dirty="0" smtClean="0"/>
              <a:t>Очистка снега</a:t>
            </a:r>
          </a:p>
          <a:p>
            <a:r>
              <a:rPr lang="ru-RU" sz="1400" dirty="0" err="1" smtClean="0"/>
              <a:t>Грейдирование</a:t>
            </a:r>
            <a:endParaRPr lang="ru-RU" sz="1400" dirty="0" smtClean="0"/>
          </a:p>
          <a:p>
            <a:r>
              <a:rPr lang="ru-RU" sz="1400" dirty="0" smtClean="0"/>
              <a:t>Ремонт дорожного покрытия</a:t>
            </a:r>
          </a:p>
          <a:p>
            <a:r>
              <a:rPr lang="ru-RU" sz="1400" dirty="0" smtClean="0"/>
              <a:t>Приобретение и установка знаков</a:t>
            </a:r>
          </a:p>
          <a:p>
            <a:r>
              <a:rPr lang="ru-RU" sz="1400" dirty="0" smtClean="0"/>
              <a:t>Скашивание обочин</a:t>
            </a:r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.</a:t>
            </a:r>
          </a:p>
          <a:p>
            <a:endParaRPr lang="ru-RU" sz="1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260648"/>
          <a:ext cx="5256584" cy="608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477072" cy="72008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Расходы </a:t>
            </a:r>
            <a:b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</a:br>
            <a:endParaRPr lang="ru-RU" sz="2400" b="1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43608" y="2636912"/>
            <a:ext cx="584065" cy="47723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/>
              <a:t>Дорожный фонд</a:t>
            </a:r>
          </a:p>
          <a:p>
            <a:endParaRPr lang="ru-RU" sz="11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15601</TotalTime>
  <Words>1185</Words>
  <Application>Microsoft Office PowerPoint</Application>
  <PresentationFormat>Экран (4:3)</PresentationFormat>
  <Paragraphs>226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Справедливость</vt:lpstr>
      <vt:lpstr>Кантемировский  муниципальный район Зайцевское  сельское поселение  </vt:lpstr>
      <vt:lpstr>На территории поселения</vt:lpstr>
      <vt:lpstr>Демографическая ситуация</vt:lpstr>
      <vt:lpstr>Возрастной состав населения</vt:lpstr>
      <vt:lpstr>ЗАНЯТОСТЬ НАСЕЛЕНИЯ</vt:lpstr>
      <vt:lpstr>Бюджет поселения в 2022 году составил   6520 тыс. руб.</vt:lpstr>
      <vt:lpstr>Собственные доходы поселения 3933 тыс. руб.</vt:lpstr>
      <vt:lpstr>Безвозмездные поступления </vt:lpstr>
      <vt:lpstr>Расходы  </vt:lpstr>
      <vt:lpstr> ЖКХ</vt:lpstr>
      <vt:lpstr>Работа по сбору и вывозу ТБО</vt:lpstr>
      <vt:lpstr>Содержание дорог -</vt:lpstr>
      <vt:lpstr>Водоснабжение</vt:lpstr>
      <vt:lpstr>Слайд 14</vt:lpstr>
      <vt:lpstr>Слайд 15</vt:lpstr>
      <vt:lpstr>Слайд 16</vt:lpstr>
      <vt:lpstr>Слайд 17</vt:lpstr>
      <vt:lpstr>Слайд 18</vt:lpstr>
      <vt:lpstr>Слайд 19</vt:lpstr>
      <vt:lpstr>Кроме того  на территории поселения:</vt:lpstr>
      <vt:lpstr>Слайд 21</vt:lpstr>
      <vt:lpstr>Слайд 22</vt:lpstr>
    </vt:vector>
  </TitlesOfParts>
  <Company>Wg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выполнения  131- ФЗ « Об общих принципах организации местного самоуправления в  Российской федерации»   на территории Зайцевского сельского поселения в 2008 году.</dc:title>
  <dc:creator>SWA</dc:creator>
  <cp:lastModifiedBy>Admin</cp:lastModifiedBy>
  <cp:revision>917</cp:revision>
  <dcterms:created xsi:type="dcterms:W3CDTF">2009-03-19T20:04:20Z</dcterms:created>
  <dcterms:modified xsi:type="dcterms:W3CDTF">2023-02-08T12:24:06Z</dcterms:modified>
</cp:coreProperties>
</file>