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Default Extension="mkv" ContentType="video/unknown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3" r:id="rId1"/>
  </p:sldMasterIdLst>
  <p:notesMasterIdLst>
    <p:notesMasterId r:id="rId26"/>
  </p:notesMasterIdLst>
  <p:sldIdLst>
    <p:sldId id="346" r:id="rId2"/>
    <p:sldId id="326" r:id="rId3"/>
    <p:sldId id="354" r:id="rId4"/>
    <p:sldId id="258" r:id="rId5"/>
    <p:sldId id="328" r:id="rId6"/>
    <p:sldId id="355" r:id="rId7"/>
    <p:sldId id="356" r:id="rId8"/>
    <p:sldId id="357" r:id="rId9"/>
    <p:sldId id="358" r:id="rId10"/>
    <p:sldId id="361" r:id="rId11"/>
    <p:sldId id="274" r:id="rId12"/>
    <p:sldId id="261" r:id="rId13"/>
    <p:sldId id="310" r:id="rId14"/>
    <p:sldId id="312" r:id="rId15"/>
    <p:sldId id="333" r:id="rId16"/>
    <p:sldId id="364" r:id="rId17"/>
    <p:sldId id="363" r:id="rId18"/>
    <p:sldId id="285" r:id="rId19"/>
    <p:sldId id="300" r:id="rId20"/>
    <p:sldId id="362" r:id="rId21"/>
    <p:sldId id="347" r:id="rId22"/>
    <p:sldId id="348" r:id="rId23"/>
    <p:sldId id="366" r:id="rId24"/>
    <p:sldId id="365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DB8AD"/>
    <a:srgbClr val="C0D1EA"/>
    <a:srgbClr val="F3D8A3"/>
    <a:srgbClr val="BCB664"/>
    <a:srgbClr val="EC061C"/>
    <a:srgbClr val="C8AD08"/>
    <a:srgbClr val="C42E4E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83154" autoAdjust="0"/>
  </p:normalViewPr>
  <p:slideViewPr>
    <p:cSldViewPr>
      <p:cViewPr>
        <p:scale>
          <a:sx n="71" d="100"/>
          <a:sy n="71" d="100"/>
        </p:scale>
        <p:origin x="-1266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9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5.4764512595838248E-2"/>
          <c:y val="4.1304347826087003E-2"/>
          <c:w val="0.73493975903614461"/>
          <c:h val="0.9108695652173912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родившихся</c:v>
                </c:pt>
              </c:strCache>
            </c:strRef>
          </c:tx>
          <c:dLbls>
            <c:showVal val="1"/>
          </c:dLbls>
          <c:val>
            <c:numRef>
              <c:f>Лист1!$B$2:$B$7</c:f>
              <c:numCache>
                <c:formatCode>General</c:formatCode>
                <c:ptCount val="6"/>
                <c:pt idx="0">
                  <c:v>16</c:v>
                </c:pt>
                <c:pt idx="1">
                  <c:v>6</c:v>
                </c:pt>
                <c:pt idx="2">
                  <c:v>8</c:v>
                </c:pt>
                <c:pt idx="3">
                  <c:v>14</c:v>
                </c:pt>
                <c:pt idx="4">
                  <c:v>9</c:v>
                </c:pt>
                <c:pt idx="5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умерших</c:v>
                </c:pt>
              </c:strCache>
            </c:strRef>
          </c:tx>
          <c:dLbls>
            <c:showVal val="1"/>
          </c:dLbls>
          <c:val>
            <c:numRef>
              <c:f>Лист1!$C$2:$C$7</c:f>
              <c:numCache>
                <c:formatCode>General</c:formatCode>
                <c:ptCount val="6"/>
                <c:pt idx="0">
                  <c:v>27</c:v>
                </c:pt>
                <c:pt idx="1">
                  <c:v>26</c:v>
                </c:pt>
                <c:pt idx="2">
                  <c:v>19</c:v>
                </c:pt>
                <c:pt idx="3">
                  <c:v>25</c:v>
                </c:pt>
                <c:pt idx="4">
                  <c:v>24</c:v>
                </c:pt>
                <c:pt idx="5">
                  <c:v>22</c:v>
                </c:pt>
              </c:numCache>
            </c:numRef>
          </c:val>
        </c:ser>
        <c:axId val="82294272"/>
        <c:axId val="82295808"/>
      </c:barChart>
      <c:dateAx>
        <c:axId val="82294272"/>
        <c:scaling>
          <c:orientation val="minMax"/>
        </c:scaling>
        <c:axPos val="b"/>
        <c:tickLblPos val="none"/>
        <c:crossAx val="82295808"/>
        <c:crosses val="autoZero"/>
        <c:lblOffset val="100"/>
        <c:baseTimeUnit val="days"/>
      </c:dateAx>
      <c:valAx>
        <c:axId val="82295808"/>
        <c:scaling>
          <c:orientation val="minMax"/>
        </c:scaling>
        <c:axPos val="l"/>
        <c:majorGridlines/>
        <c:numFmt formatCode="General" sourceLinked="1"/>
        <c:tickLblPos val="nextTo"/>
        <c:crossAx val="82294272"/>
        <c:crosses val="autoZero"/>
        <c:crossBetween val="between"/>
      </c:valAx>
      <c:spPr>
        <a:noFill/>
        <a:ln w="25397">
          <a:noFill/>
        </a:ln>
      </c:spPr>
    </c:plotArea>
    <c:legend>
      <c:legendPos val="r"/>
      <c:layout>
        <c:manualLayout>
          <c:xMode val="edge"/>
          <c:yMode val="edge"/>
          <c:x val="0.80633802816901412"/>
          <c:y val="0.43932038834951648"/>
          <c:w val="0.17226548070380124"/>
          <c:h val="0.15960456800367717"/>
        </c:manualLayout>
      </c:layout>
    </c:legend>
    <c:plotVisOnly val="1"/>
    <c:dispBlanksAs val="gap"/>
  </c:chart>
  <c:txPr>
    <a:bodyPr/>
    <a:lstStyle/>
    <a:p>
      <a:pPr>
        <a:defRPr sz="1681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Детей</c:v>
                </c:pt>
                <c:pt idx="1">
                  <c:v>Работоспособного населения</c:v>
                </c:pt>
                <c:pt idx="2">
                  <c:v>Пенсионеров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170</c:v>
                </c:pt>
                <c:pt idx="1">
                  <c:v>670</c:v>
                </c:pt>
                <c:pt idx="2">
                  <c:v>496</c:v>
                </c:pt>
              </c:numCache>
            </c:numRef>
          </c:val>
        </c:ser>
      </c:pie3D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dLbls>
            <c:dLbl>
              <c:idx val="1"/>
              <c:layout>
                <c:manualLayout>
                  <c:x val="-3.5416666666666666E-2"/>
                  <c:y val="0"/>
                </c:manualLayout>
              </c:layout>
              <c:showVal val="1"/>
            </c:dLbl>
            <c:showVal val="1"/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ЗЕМЕЛЬНЫЙ</c:v>
                </c:pt>
                <c:pt idx="2">
                  <c:v>ИМУЩЕСТВО</c:v>
                </c:pt>
                <c:pt idx="3">
                  <c:v>ЕСХН</c:v>
                </c:pt>
                <c:pt idx="4">
                  <c:v>ПОШЛИНА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586</c:v>
                </c:pt>
                <c:pt idx="1">
                  <c:v>1512</c:v>
                </c:pt>
                <c:pt idx="2">
                  <c:v>122</c:v>
                </c:pt>
                <c:pt idx="3">
                  <c:v>61</c:v>
                </c:pt>
                <c:pt idx="4">
                  <c:v>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dLbls>
            <c:dLbl>
              <c:idx val="1"/>
              <c:layout>
                <c:manualLayout>
                  <c:x val="2.9166666666666667E-2"/>
                  <c:y val="-1.5625E-2"/>
                </c:manualLayout>
              </c:layout>
              <c:showVal val="1"/>
            </c:dLbl>
            <c:dLbl>
              <c:idx val="2"/>
              <c:layout>
                <c:manualLayout>
                  <c:x val="6.2500000000000073E-3"/>
                  <c:y val="-5.3124999999999999E-2"/>
                </c:manualLayout>
              </c:layout>
              <c:showVal val="1"/>
            </c:dLbl>
            <c:dLbl>
              <c:idx val="3"/>
              <c:layout>
                <c:manualLayout>
                  <c:x val="4.1666666666665885E-3"/>
                  <c:y val="-8.4375000000000006E-2"/>
                </c:manualLayout>
              </c:layout>
              <c:showVal val="1"/>
            </c:dLbl>
            <c:dLbl>
              <c:idx val="4"/>
              <c:layout>
                <c:manualLayout>
                  <c:x val="-4.1666666666666683E-3"/>
                  <c:y val="-5.3124999999999999E-2"/>
                </c:manualLayout>
              </c:layout>
              <c:showVal val="1"/>
            </c:dLbl>
            <c:showVal val="1"/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ЗЕМЕЛЬНЫЙ</c:v>
                </c:pt>
                <c:pt idx="2">
                  <c:v>ИМУЩЕСТВО</c:v>
                </c:pt>
                <c:pt idx="3">
                  <c:v>ЕСХН</c:v>
                </c:pt>
                <c:pt idx="4">
                  <c:v>ПОШЛИНА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136</c:v>
                </c:pt>
                <c:pt idx="1">
                  <c:v>1451</c:v>
                </c:pt>
                <c:pt idx="2">
                  <c:v>84</c:v>
                </c:pt>
                <c:pt idx="3">
                  <c:v>52</c:v>
                </c:pt>
                <c:pt idx="4">
                  <c:v>92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dLbls>
            <c:dLbl>
              <c:idx val="1"/>
              <c:layout>
                <c:manualLayout>
                  <c:x val="5.2083333333333461E-2"/>
                  <c:y val="2.8124999999999987E-2"/>
                </c:manualLayout>
              </c:layout>
              <c:showVal val="1"/>
            </c:dLbl>
            <c:showVal val="1"/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ЗЕМЕЛЬНЫЙ</c:v>
                </c:pt>
                <c:pt idx="2">
                  <c:v>ИМУЩЕСТВО</c:v>
                </c:pt>
                <c:pt idx="3">
                  <c:v>ЕСХН</c:v>
                </c:pt>
                <c:pt idx="4">
                  <c:v>ПОШЛИНА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595</c:v>
                </c:pt>
                <c:pt idx="1">
                  <c:v>1349</c:v>
                </c:pt>
                <c:pt idx="2">
                  <c:v>120</c:v>
                </c:pt>
                <c:pt idx="3">
                  <c:v>89</c:v>
                </c:pt>
                <c:pt idx="4">
                  <c:v>61</c:v>
                </c:pt>
              </c:numCache>
            </c:numRef>
          </c:val>
        </c:ser>
        <c:axId val="81970304"/>
        <c:axId val="81971840"/>
      </c:barChart>
      <c:catAx>
        <c:axId val="81970304"/>
        <c:scaling>
          <c:orientation val="minMax"/>
        </c:scaling>
        <c:axPos val="b"/>
        <c:tickLblPos val="nextTo"/>
        <c:crossAx val="81971840"/>
        <c:crosses val="autoZero"/>
        <c:auto val="1"/>
        <c:lblAlgn val="ctr"/>
        <c:lblOffset val="100"/>
      </c:catAx>
      <c:valAx>
        <c:axId val="81971840"/>
        <c:scaling>
          <c:orientation val="minMax"/>
        </c:scaling>
        <c:axPos val="l"/>
        <c:majorGridlines/>
        <c:numFmt formatCode="General" sourceLinked="1"/>
        <c:tickLblPos val="nextTo"/>
        <c:crossAx val="8197030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</c:v>
                </c:pt>
              </c:strCache>
            </c:strRef>
          </c:tx>
          <c:dLbls>
            <c:showVal val="1"/>
          </c:dLbls>
          <c:val>
            <c:numRef>
              <c:f>Лист1!$B$2:$B$5</c:f>
              <c:numCache>
                <c:formatCode>General</c:formatCode>
                <c:ptCount val="4"/>
                <c:pt idx="0">
                  <c:v>3481</c:v>
                </c:pt>
                <c:pt idx="1">
                  <c:v>3484</c:v>
                </c:pt>
                <c:pt idx="2">
                  <c:v>2684</c:v>
                </c:pt>
                <c:pt idx="3">
                  <c:v>3335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</c:v>
                </c:pt>
              </c:strCache>
            </c:strRef>
          </c:tx>
          <c:dLbls>
            <c:showVal val="1"/>
          </c:dLbls>
          <c:val>
            <c:numRef>
              <c:f>Лист1!$C$2:$C$5</c:f>
              <c:numCache>
                <c:formatCode>General</c:formatCode>
                <c:ptCount val="4"/>
                <c:pt idx="0">
                  <c:v>789</c:v>
                </c:pt>
                <c:pt idx="1">
                  <c:v>988</c:v>
                </c:pt>
                <c:pt idx="2">
                  <c:v>1812</c:v>
                </c:pt>
                <c:pt idx="3">
                  <c:v>2160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</c:v>
                </c:pt>
              </c:strCache>
            </c:strRef>
          </c:tx>
          <c:dLbls>
            <c:showVal val="1"/>
          </c:dLbls>
          <c:val>
            <c:numRef>
              <c:f>Лист1!$D$2:$D$5</c:f>
              <c:numCache>
                <c:formatCode>General</c:formatCode>
                <c:ptCount val="4"/>
                <c:pt idx="0">
                  <c:v>120</c:v>
                </c:pt>
                <c:pt idx="1">
                  <c:v>120</c:v>
                </c:pt>
                <c:pt idx="2">
                  <c:v>120</c:v>
                </c:pt>
                <c:pt idx="3">
                  <c:v>215</c:v>
                </c:pt>
              </c:numCache>
            </c:numRef>
          </c:val>
        </c:ser>
        <c:shape val="cylinder"/>
        <c:axId val="82164352"/>
        <c:axId val="82174336"/>
        <c:axId val="0"/>
      </c:bar3DChart>
      <c:catAx>
        <c:axId val="82164352"/>
        <c:scaling>
          <c:orientation val="minMax"/>
        </c:scaling>
        <c:delete val="1"/>
        <c:axPos val="b"/>
        <c:numFmt formatCode="General" sourceLinked="1"/>
        <c:tickLblPos val="none"/>
        <c:crossAx val="82174336"/>
        <c:crosses val="autoZero"/>
        <c:auto val="1"/>
        <c:lblAlgn val="ctr"/>
        <c:lblOffset val="100"/>
      </c:catAx>
      <c:valAx>
        <c:axId val="82174336"/>
        <c:scaling>
          <c:orientation val="minMax"/>
        </c:scaling>
        <c:axPos val="l"/>
        <c:majorGridlines/>
        <c:numFmt formatCode="General" sourceLinked="1"/>
        <c:tickLblPos val="nextTo"/>
        <c:crossAx val="82164352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Расходы</a:t>
            </a:r>
            <a:r>
              <a:rPr lang="ru-RU" baseline="0" dirty="0" smtClean="0"/>
              <a:t> бюджета поселения за 2016 год.</a:t>
            </a:r>
            <a:endParaRPr lang="ru-RU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11364074803149612"/>
          <c:w val="0.9541666666666665"/>
          <c:h val="0.372996801181103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Статьи расходов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Лист1!$A$2:$A$6</c:f>
              <c:strCache>
                <c:ptCount val="5"/>
                <c:pt idx="0">
                  <c:v>Общегосударственные вопросы</c:v>
                </c:pt>
                <c:pt idx="1">
                  <c:v>Мобилизационная подготовка</c:v>
                </c:pt>
                <c:pt idx="2">
                  <c:v>Дорожный фонд</c:v>
                </c:pt>
                <c:pt idx="3">
                  <c:v>ЖКХ</c:v>
                </c:pt>
                <c:pt idx="4">
                  <c:v>Культура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2030000</c:v>
                </c:pt>
                <c:pt idx="1">
                  <c:v>68900</c:v>
                </c:pt>
                <c:pt idx="2">
                  <c:v>1074000</c:v>
                </c:pt>
                <c:pt idx="3">
                  <c:v>592400</c:v>
                </c:pt>
                <c:pt idx="4">
                  <c:v>1819000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2066709820566312"/>
          <c:y val="0.5431853177340441"/>
          <c:w val="0.53099063650871137"/>
          <c:h val="0.37756458149571814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428596" y="-2357430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2008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0.13514</cdr:x>
      <cdr:y>0.8806</cdr:y>
    </cdr:from>
    <cdr:to>
      <cdr:x>0.24954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80120" y="4869160"/>
          <a:ext cx="914400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/>
            <a:t>2013</a:t>
          </a:r>
          <a:endParaRPr lang="ru-RU" sz="2800" b="1" dirty="0"/>
        </a:p>
      </cdr:txBody>
    </cdr:sp>
  </cdr:relSizeAnchor>
  <cdr:relSizeAnchor xmlns:cdr="http://schemas.openxmlformats.org/drawingml/2006/chartDrawing">
    <cdr:from>
      <cdr:x>0.27928</cdr:x>
      <cdr:y>0.8806</cdr:y>
    </cdr:from>
    <cdr:to>
      <cdr:x>0.39368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32248" y="4392488"/>
          <a:ext cx="914400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/>
            <a:t>2014</a:t>
          </a:r>
          <a:endParaRPr lang="ru-RU" sz="2800" b="1" dirty="0"/>
        </a:p>
      </cdr:txBody>
    </cdr:sp>
  </cdr:relSizeAnchor>
  <cdr:relSizeAnchor xmlns:cdr="http://schemas.openxmlformats.org/drawingml/2006/chartDrawing">
    <cdr:from>
      <cdr:x>0.42342</cdr:x>
      <cdr:y>0.8806</cdr:y>
    </cdr:from>
    <cdr:to>
      <cdr:x>0.53783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84376" y="4392488"/>
          <a:ext cx="914400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/>
            <a:t>2015</a:t>
          </a:r>
          <a:endParaRPr lang="ru-RU" sz="2800" b="1" dirty="0"/>
        </a:p>
      </cdr:txBody>
    </cdr:sp>
  </cdr:relSizeAnchor>
  <cdr:relSizeAnchor xmlns:cdr="http://schemas.openxmlformats.org/drawingml/2006/chartDrawing">
    <cdr:from>
      <cdr:x>0.57658</cdr:x>
      <cdr:y>0.8806</cdr:y>
    </cdr:from>
    <cdr:to>
      <cdr:x>0.69098</cdr:x>
      <cdr:y>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608512" y="4320480"/>
          <a:ext cx="914400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/>
            <a:t>2016</a:t>
          </a:r>
          <a:endParaRPr lang="ru-RU" sz="28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51076A5-740A-46BC-AD7E-A56287B56513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9157201-A241-42C9-9F3A-94F916E4D9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85172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754CB8-104E-4350-8C95-08B57FC19267}" type="slidenum">
              <a:rPr lang="ru-RU" smtClean="0">
                <a:latin typeface="Arial" pitchFamily="34" charset="0"/>
              </a:rPr>
              <a:pPr/>
              <a:t>5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938DF-ABBF-4C64-97EB-B3359768B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2C2ED-96BC-4601-9D1B-B81D97FE66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1D25D-2884-4989-AA44-4AF70FA326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C0AFE-D6C1-40E8-BD46-A4D717F8A0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7C629-092D-43A4-B73C-FA49AC086D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C070E-DBB8-4C71-B95B-2EAD956E97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8DD75-8CEB-4A4B-94DF-C1A484BD96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5DA93-AF92-4850-B148-B58A396D2B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46D17-26E0-41EE-AA9A-3BD4EC556D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7515B-BF30-43DB-B0DF-E083D100EF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4526-10D5-4D33-BFFD-53C8DB5D96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2C27C-61A0-4665-9E00-DB0F206648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425A3E8-55F9-48C5-861F-9D7BED4117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6" r:id="rId12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26" Type="http://schemas.openxmlformats.org/officeDocument/2006/relationships/image" Target="../media/image40.jpeg"/><Relationship Id="rId39" Type="http://schemas.openxmlformats.org/officeDocument/2006/relationships/image" Target="../media/image53.jpeg"/><Relationship Id="rId21" Type="http://schemas.openxmlformats.org/officeDocument/2006/relationships/image" Target="../media/image35.jpeg"/><Relationship Id="rId34" Type="http://schemas.openxmlformats.org/officeDocument/2006/relationships/image" Target="../media/image48.jpeg"/><Relationship Id="rId42" Type="http://schemas.openxmlformats.org/officeDocument/2006/relationships/image" Target="../media/image56.jpeg"/><Relationship Id="rId47" Type="http://schemas.openxmlformats.org/officeDocument/2006/relationships/image" Target="../media/image61.jpeg"/><Relationship Id="rId50" Type="http://schemas.openxmlformats.org/officeDocument/2006/relationships/image" Target="../media/image64.jpeg"/><Relationship Id="rId55" Type="http://schemas.openxmlformats.org/officeDocument/2006/relationships/image" Target="../media/image69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33" Type="http://schemas.openxmlformats.org/officeDocument/2006/relationships/image" Target="../media/image47.jpeg"/><Relationship Id="rId38" Type="http://schemas.openxmlformats.org/officeDocument/2006/relationships/image" Target="../media/image52.jpeg"/><Relationship Id="rId46" Type="http://schemas.openxmlformats.org/officeDocument/2006/relationships/image" Target="../media/image60.jpeg"/><Relationship Id="rId59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29" Type="http://schemas.openxmlformats.org/officeDocument/2006/relationships/image" Target="../media/image43.jpeg"/><Relationship Id="rId41" Type="http://schemas.openxmlformats.org/officeDocument/2006/relationships/image" Target="../media/image55.jpeg"/><Relationship Id="rId54" Type="http://schemas.openxmlformats.org/officeDocument/2006/relationships/image" Target="../media/image68.jpeg"/><Relationship Id="rId1" Type="http://schemas.openxmlformats.org/officeDocument/2006/relationships/video" Target="../media/media1.mkv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24" Type="http://schemas.openxmlformats.org/officeDocument/2006/relationships/image" Target="../media/image38.jpeg"/><Relationship Id="rId32" Type="http://schemas.openxmlformats.org/officeDocument/2006/relationships/image" Target="../media/image46.jpeg"/><Relationship Id="rId37" Type="http://schemas.openxmlformats.org/officeDocument/2006/relationships/image" Target="../media/image51.jpeg"/><Relationship Id="rId40" Type="http://schemas.openxmlformats.org/officeDocument/2006/relationships/image" Target="../media/image54.jpeg"/><Relationship Id="rId45" Type="http://schemas.openxmlformats.org/officeDocument/2006/relationships/image" Target="../media/image59.jpeg"/><Relationship Id="rId53" Type="http://schemas.openxmlformats.org/officeDocument/2006/relationships/image" Target="../media/image67.jpeg"/><Relationship Id="rId58" Type="http://schemas.openxmlformats.org/officeDocument/2006/relationships/image" Target="../media/image72.jpe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23" Type="http://schemas.openxmlformats.org/officeDocument/2006/relationships/image" Target="../media/image37.jpeg"/><Relationship Id="rId28" Type="http://schemas.openxmlformats.org/officeDocument/2006/relationships/image" Target="../media/image42.jpeg"/><Relationship Id="rId36" Type="http://schemas.openxmlformats.org/officeDocument/2006/relationships/image" Target="../media/image50.jpeg"/><Relationship Id="rId49" Type="http://schemas.openxmlformats.org/officeDocument/2006/relationships/image" Target="../media/image63.jpeg"/><Relationship Id="rId57" Type="http://schemas.openxmlformats.org/officeDocument/2006/relationships/image" Target="../media/image71.jpeg"/><Relationship Id="rId61" Type="http://schemas.openxmlformats.org/officeDocument/2006/relationships/image" Target="../media/image75.jpeg"/><Relationship Id="rId10" Type="http://schemas.openxmlformats.org/officeDocument/2006/relationships/image" Target="../media/image24.jpeg"/><Relationship Id="rId19" Type="http://schemas.openxmlformats.org/officeDocument/2006/relationships/image" Target="../media/image33.jpeg"/><Relationship Id="rId31" Type="http://schemas.openxmlformats.org/officeDocument/2006/relationships/image" Target="../media/image45.jpeg"/><Relationship Id="rId44" Type="http://schemas.openxmlformats.org/officeDocument/2006/relationships/image" Target="../media/image58.jpeg"/><Relationship Id="rId52" Type="http://schemas.openxmlformats.org/officeDocument/2006/relationships/image" Target="../media/image66.jpeg"/><Relationship Id="rId60" Type="http://schemas.openxmlformats.org/officeDocument/2006/relationships/image" Target="../media/image74.jpeg"/><Relationship Id="rId4" Type="http://schemas.microsoft.com/office/2007/relationships/media" Target="../media/media1.mkv"/><Relationship Id="rId9" Type="http://schemas.openxmlformats.org/officeDocument/2006/relationships/image" Target="../media/image23.jpeg"/><Relationship Id="rId14" Type="http://schemas.openxmlformats.org/officeDocument/2006/relationships/image" Target="../media/image28.jpeg"/><Relationship Id="rId22" Type="http://schemas.openxmlformats.org/officeDocument/2006/relationships/image" Target="../media/image36.jpeg"/><Relationship Id="rId27" Type="http://schemas.openxmlformats.org/officeDocument/2006/relationships/image" Target="../media/image41.jpeg"/><Relationship Id="rId30" Type="http://schemas.openxmlformats.org/officeDocument/2006/relationships/image" Target="../media/image44.jpeg"/><Relationship Id="rId35" Type="http://schemas.openxmlformats.org/officeDocument/2006/relationships/image" Target="../media/image49.jpeg"/><Relationship Id="rId43" Type="http://schemas.openxmlformats.org/officeDocument/2006/relationships/image" Target="../media/image57.jpeg"/><Relationship Id="rId48" Type="http://schemas.openxmlformats.org/officeDocument/2006/relationships/image" Target="../media/image62.jpeg"/><Relationship Id="rId56" Type="http://schemas.openxmlformats.org/officeDocument/2006/relationships/image" Target="../media/image70.jpeg"/><Relationship Id="rId8" Type="http://schemas.openxmlformats.org/officeDocument/2006/relationships/image" Target="../media/image22.jpeg"/><Relationship Id="rId51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4"/>
          <p:cNvSpPr>
            <a:spLocks noChangeArrowheads="1" noChangeShapeType="1" noTextEdit="1"/>
          </p:cNvSpPr>
          <p:nvPr/>
        </p:nvSpPr>
        <p:spPr bwMode="auto">
          <a:xfrm>
            <a:off x="467544" y="2060848"/>
            <a:ext cx="8286750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ОТЧЕТ</a:t>
            </a:r>
          </a:p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Главы </a:t>
            </a:r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Зайцевского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сельского поселения.</a:t>
            </a:r>
          </a:p>
        </p:txBody>
      </p:sp>
      <p:sp>
        <p:nvSpPr>
          <p:cNvPr id="9219" name="WordArt 4"/>
          <p:cNvSpPr>
            <a:spLocks noChangeArrowheads="1" noChangeShapeType="1" noTextEdit="1"/>
          </p:cNvSpPr>
          <p:nvPr/>
        </p:nvSpPr>
        <p:spPr bwMode="auto">
          <a:xfrm>
            <a:off x="467544" y="3068960"/>
            <a:ext cx="8286750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 результатах работы поселения в </a:t>
            </a:r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2016 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году.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Бюджет поселения в 2016 году составил 5710,7 тыс. руб.</a:t>
            </a:r>
            <a:endParaRPr lang="ru-RU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39552" y="1700808"/>
          <a:ext cx="7992888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2776998196"/>
              </p:ext>
            </p:extLst>
          </p:nvPr>
        </p:nvGraphicFramePr>
        <p:xfrm>
          <a:off x="-540568" y="772395"/>
          <a:ext cx="7072362" cy="5929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57818" y="1428736"/>
            <a:ext cx="3548279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Общегосударственные вопросы:</a:t>
            </a:r>
          </a:p>
          <a:p>
            <a:r>
              <a:rPr lang="ru-RU" sz="1400" dirty="0" smtClean="0"/>
              <a:t>Заработная плата и начисления .</a:t>
            </a:r>
          </a:p>
          <a:p>
            <a:r>
              <a:rPr lang="ru-RU" sz="1400" dirty="0" smtClean="0"/>
              <a:t>Оплата связи</a:t>
            </a:r>
          </a:p>
          <a:p>
            <a:r>
              <a:rPr lang="ru-RU" sz="1400" dirty="0" smtClean="0"/>
              <a:t>Оплата коммунальных услуг.</a:t>
            </a:r>
          </a:p>
          <a:p>
            <a:r>
              <a:rPr lang="ru-RU" sz="1400" dirty="0" smtClean="0"/>
              <a:t>ГСМ</a:t>
            </a:r>
          </a:p>
          <a:p>
            <a:r>
              <a:rPr lang="ru-RU" sz="1400" dirty="0" smtClean="0"/>
              <a:t>Приобретение оргтехники, канцтоваров,</a:t>
            </a:r>
          </a:p>
          <a:p>
            <a:r>
              <a:rPr lang="ru-RU" sz="1400" dirty="0" smtClean="0"/>
              <a:t> запчастей.</a:t>
            </a:r>
          </a:p>
          <a:p>
            <a:endParaRPr lang="ru-RU" sz="1400" dirty="0" smtClean="0"/>
          </a:p>
          <a:p>
            <a:r>
              <a:rPr lang="ru-RU" sz="1400" b="1" dirty="0" smtClean="0"/>
              <a:t>ЖКХ:</a:t>
            </a:r>
          </a:p>
          <a:p>
            <a:r>
              <a:rPr lang="ru-RU" sz="1400" dirty="0" smtClean="0"/>
              <a:t>Благоустройство территории;</a:t>
            </a:r>
          </a:p>
          <a:p>
            <a:r>
              <a:rPr lang="ru-RU" sz="1400" dirty="0" smtClean="0"/>
              <a:t>Содержание мест захоронений;</a:t>
            </a:r>
          </a:p>
          <a:p>
            <a:r>
              <a:rPr lang="ru-RU" sz="1400" dirty="0" smtClean="0"/>
              <a:t>Водоснабжение.</a:t>
            </a:r>
          </a:p>
          <a:p>
            <a:endParaRPr lang="ru-RU" sz="1400" dirty="0" smtClean="0"/>
          </a:p>
          <a:p>
            <a:r>
              <a:rPr lang="ru-RU" sz="1400" b="1" dirty="0" smtClean="0"/>
              <a:t>Культура:</a:t>
            </a:r>
          </a:p>
          <a:p>
            <a:r>
              <a:rPr lang="ru-RU" sz="1400" dirty="0" smtClean="0"/>
              <a:t>Заработная плата работников культуры</a:t>
            </a:r>
          </a:p>
          <a:p>
            <a:r>
              <a:rPr lang="ru-RU" sz="1400" dirty="0" smtClean="0"/>
              <a:t>и библиотек;</a:t>
            </a:r>
          </a:p>
          <a:p>
            <a:r>
              <a:rPr lang="ru-RU" sz="1400" dirty="0" smtClean="0"/>
              <a:t>Начисления на заработную плату;</a:t>
            </a:r>
          </a:p>
          <a:p>
            <a:r>
              <a:rPr lang="ru-RU" sz="1400" dirty="0" smtClean="0"/>
              <a:t>Коммунальные услуги.</a:t>
            </a:r>
          </a:p>
          <a:p>
            <a:r>
              <a:rPr lang="ru-RU" sz="1400" dirty="0" smtClean="0"/>
              <a:t>Подписка.</a:t>
            </a:r>
          </a:p>
          <a:p>
            <a:r>
              <a:rPr lang="ru-RU" sz="1400" dirty="0" smtClean="0"/>
              <a:t>Тепловые пушки.</a:t>
            </a:r>
          </a:p>
          <a:p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6925"/>
          </a:xfrm>
          <a:solidFill>
            <a:schemeClr val="accent1">
              <a:alpha val="33000"/>
            </a:schemeClr>
          </a:solidFill>
        </p:spPr>
        <p:txBody>
          <a:bodyPr/>
          <a:lstStyle/>
          <a:p>
            <a:pPr eaLnBrk="1" hangingPunct="1"/>
            <a:r>
              <a:rPr lang="ru-RU" sz="1800" b="1" dirty="0" smtClean="0"/>
              <a:t>Организация в границах </a:t>
            </a:r>
            <a:r>
              <a:rPr lang="ru-RU" sz="1800" b="1" dirty="0" err="1" smtClean="0"/>
              <a:t>Зайцевского</a:t>
            </a:r>
            <a:r>
              <a:rPr lang="ru-RU" sz="1800" b="1" dirty="0" smtClean="0"/>
              <a:t> сельского поселения электро-, тепло-, газо- и водоснабжения населения, водоотведения, снабжения населения топливом</a:t>
            </a:r>
            <a:endParaRPr lang="ru-RU" sz="1800" dirty="0" smtClean="0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23850" y="1125538"/>
            <a:ext cx="85756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ru-RU" sz="1600" b="1" dirty="0" smtClean="0"/>
              <a:t>Водоснабжение  </a:t>
            </a:r>
            <a:r>
              <a:rPr lang="ru-RU" sz="1600" b="1" dirty="0"/>
              <a:t>с августа 2014 г. осуществляется через уличные комитеты</a:t>
            </a:r>
            <a:r>
              <a:rPr lang="ru-RU" sz="1600" b="1" dirty="0" smtClean="0"/>
              <a:t>. В 2016 году зарегистрирован и начал действовать СПОК «</a:t>
            </a:r>
            <a:r>
              <a:rPr lang="ru-RU" sz="1600" b="1" dirty="0" err="1" smtClean="0"/>
              <a:t>Зайцевское</a:t>
            </a:r>
            <a:r>
              <a:rPr lang="ru-RU" sz="1600" b="1" dirty="0" smtClean="0"/>
              <a:t> сельское поселение».</a:t>
            </a:r>
            <a:endParaRPr lang="ru-RU" sz="1600" b="1" dirty="0"/>
          </a:p>
        </p:txBody>
      </p: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4714876" y="2143116"/>
            <a:ext cx="4143375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ru-RU" sz="1600" b="1" dirty="0"/>
              <a:t>В течение </a:t>
            </a:r>
            <a:r>
              <a:rPr lang="ru-RU" sz="1600" b="1" dirty="0" smtClean="0"/>
              <a:t>2016 </a:t>
            </a:r>
            <a:r>
              <a:rPr lang="ru-RU" sz="1600" b="1" dirty="0"/>
              <a:t>года для </a:t>
            </a:r>
            <a:r>
              <a:rPr lang="ru-RU" sz="1600" b="1" dirty="0" smtClean="0"/>
              <a:t>ремонта и содержания </a:t>
            </a:r>
            <a:r>
              <a:rPr lang="ru-RU" sz="1600" b="1" dirty="0"/>
              <a:t>сетей водоснабжения  из бюджета поселения выделено  </a:t>
            </a:r>
            <a:r>
              <a:rPr lang="ru-RU" sz="1600" b="1" dirty="0" smtClean="0"/>
              <a:t>420 </a:t>
            </a:r>
            <a:r>
              <a:rPr lang="ru-RU" sz="1600" b="1" dirty="0"/>
              <a:t>тыс. руб.</a:t>
            </a:r>
          </a:p>
          <a:p>
            <a:pPr defTabSz="912813"/>
            <a:r>
              <a:rPr lang="ru-RU" sz="1600" b="1" dirty="0" smtClean="0"/>
              <a:t>Приобретение насосов, комплектующих для насосных станций.</a:t>
            </a:r>
            <a:endParaRPr lang="ru-RU" sz="1600" b="1" dirty="0"/>
          </a:p>
          <a:p>
            <a:pPr defTabSz="912813"/>
            <a:r>
              <a:rPr lang="ru-RU" sz="1600" b="1" dirty="0" smtClean="0"/>
              <a:t>Замена водонапорной башни в с. Новопавловка.</a:t>
            </a:r>
            <a:endParaRPr lang="ru-RU" sz="1600" b="1" dirty="0"/>
          </a:p>
          <a:p>
            <a:pPr defTabSz="912813"/>
            <a:r>
              <a:rPr lang="ru-RU" sz="1600" b="1" dirty="0" smtClean="0"/>
              <a:t>Ликвидация порывов сетей водоснабжения.</a:t>
            </a:r>
          </a:p>
          <a:p>
            <a:pPr defTabSz="912813"/>
            <a:r>
              <a:rPr lang="ru-RU" sz="1600" b="1" dirty="0" smtClean="0"/>
              <a:t>Оплата задолженности перед «ТНС </a:t>
            </a:r>
            <a:r>
              <a:rPr lang="ru-RU" sz="1600" b="1" dirty="0" err="1" smtClean="0"/>
              <a:t>Энерго</a:t>
            </a:r>
            <a:r>
              <a:rPr lang="ru-RU" sz="1600" b="1" dirty="0" smtClean="0"/>
              <a:t> Воронеж» </a:t>
            </a:r>
            <a:endParaRPr lang="ru-RU" sz="1600" b="1" dirty="0"/>
          </a:p>
        </p:txBody>
      </p:sp>
      <p:pic>
        <p:nvPicPr>
          <p:cNvPr id="6" name="Рисунок 5" descr="IMG_20160608_160457.jpg"/>
          <p:cNvPicPr>
            <a:picLocks noChangeAspect="1"/>
          </p:cNvPicPr>
          <p:nvPr/>
        </p:nvPicPr>
        <p:blipFill>
          <a:blip r:embed="rId2" cstate="print">
            <a:lum bright="20000" contrast="30000"/>
          </a:blip>
          <a:srcRect l="15000" t="845"/>
          <a:stretch>
            <a:fillRect/>
          </a:stretch>
        </p:blipFill>
        <p:spPr>
          <a:xfrm>
            <a:off x="323528" y="2564904"/>
            <a:ext cx="4197536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200318" y="260648"/>
            <a:ext cx="8686800" cy="838200"/>
          </a:xfrm>
          <a:solidFill>
            <a:schemeClr val="accent1">
              <a:alpha val="30000"/>
            </a:schemeClr>
          </a:solidFill>
        </p:spPr>
        <p:txBody>
          <a:bodyPr/>
          <a:lstStyle/>
          <a:p>
            <a:pPr eaLnBrk="1" hangingPunct="1"/>
            <a:r>
              <a:rPr lang="ru-RU" sz="1800" b="1" dirty="0"/>
              <a:t>Д</a:t>
            </a:r>
            <a:r>
              <a:rPr lang="ru-RU" sz="1800" b="1" dirty="0" smtClean="0"/>
              <a:t>орожная деятельность в отношении автомобильных дорог местного значения в границах населенных пунктов</a:t>
            </a:r>
            <a:endParaRPr lang="ru-RU" sz="1800" dirty="0" smtClean="0"/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>
          <a:xfrm>
            <a:off x="4572000" y="1196753"/>
            <a:ext cx="4464496" cy="4883372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endParaRPr lang="ru-RU" sz="1600" dirty="0" smtClean="0"/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1800" b="1" dirty="0" smtClean="0"/>
              <a:t>В течение года администрацией поселения при помощи ООО «</a:t>
            </a:r>
            <a:r>
              <a:rPr lang="en-US" sz="1800" b="1" dirty="0" smtClean="0"/>
              <a:t>RAV</a:t>
            </a:r>
            <a:r>
              <a:rPr lang="ru-RU" sz="1800" b="1" dirty="0" smtClean="0"/>
              <a:t>-Агро</a:t>
            </a:r>
            <a:r>
              <a:rPr lang="en-US" sz="1800" b="1" dirty="0" smtClean="0"/>
              <a:t> </a:t>
            </a:r>
            <a:r>
              <a:rPr lang="ru-RU" sz="1800" b="1" dirty="0" smtClean="0"/>
              <a:t>», ИП КФХ Павленко А.М.,  проводилась работа по очистке дорог в зимнее время.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1800" b="1" dirty="0" smtClean="0"/>
              <a:t>Отсыпано щебнем и твердым грунтом: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1800" b="1" dirty="0"/>
              <a:t>у</a:t>
            </a:r>
            <a:r>
              <a:rPr lang="ru-RU" sz="1800" b="1" dirty="0" smtClean="0"/>
              <a:t>л. Победы, с. </a:t>
            </a:r>
            <a:r>
              <a:rPr lang="ru-RU" sz="1800" b="1" dirty="0" err="1" smtClean="0"/>
              <a:t>Гармашевка</a:t>
            </a:r>
            <a:r>
              <a:rPr lang="ru-RU" sz="1800" b="1" dirty="0" smtClean="0"/>
              <a:t>,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1800" b="1" dirty="0"/>
              <a:t>п</a:t>
            </a:r>
            <a:r>
              <a:rPr lang="ru-RU" sz="1800" b="1" dirty="0" smtClean="0"/>
              <a:t>. Первомайский,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1800" b="1" dirty="0"/>
              <a:t>с</a:t>
            </a:r>
            <a:r>
              <a:rPr lang="ru-RU" sz="1800" b="1" dirty="0" smtClean="0"/>
              <a:t>. </a:t>
            </a:r>
            <a:r>
              <a:rPr lang="ru-RU" sz="1800" b="1" dirty="0" err="1" smtClean="0"/>
              <a:t>Зайцевка</a:t>
            </a:r>
            <a:r>
              <a:rPr lang="ru-RU" sz="1800" b="1" dirty="0" smtClean="0"/>
              <a:t>, ул. Вербная, Центральная.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1800" b="1" dirty="0" smtClean="0"/>
              <a:t>Заготовлен щебень для ремонта уличных дорог  с. Новопавловка, </a:t>
            </a:r>
            <a:r>
              <a:rPr lang="ru-RU" sz="1800" b="1" dirty="0" err="1" smtClean="0"/>
              <a:t>с.Гармашевка</a:t>
            </a:r>
            <a:r>
              <a:rPr lang="ru-RU" sz="1800" b="1" dirty="0" smtClean="0"/>
              <a:t>.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1800" b="1" dirty="0" smtClean="0"/>
              <a:t>Совместно с фермерскими хозяйствами Салькова В.И, Павленко А.М., строительными организациями произведена укладка водоспусков на проселочных дорогах.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ru-RU" sz="1600" dirty="0" smtClean="0"/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1600" dirty="0" smtClean="0"/>
              <a:t>.</a:t>
            </a:r>
          </a:p>
        </p:txBody>
      </p:sp>
      <p:pic>
        <p:nvPicPr>
          <p:cNvPr id="5" name="Рисунок 4" descr="IMG_20160727_103708.jpg"/>
          <p:cNvPicPr>
            <a:picLocks noChangeAspect="1"/>
          </p:cNvPicPr>
          <p:nvPr/>
        </p:nvPicPr>
        <p:blipFill>
          <a:blip r:embed="rId2" cstate="print"/>
          <a:srcRect r="16695"/>
          <a:stretch>
            <a:fillRect/>
          </a:stretch>
        </p:blipFill>
        <p:spPr>
          <a:xfrm>
            <a:off x="251520" y="1700808"/>
            <a:ext cx="4208604" cy="378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654050"/>
          </a:xfrm>
          <a:solidFill>
            <a:schemeClr val="accent1">
              <a:alpha val="46000"/>
            </a:schemeClr>
          </a:solidFill>
        </p:spPr>
        <p:txBody>
          <a:bodyPr rtlCol="0">
            <a:normAutofit/>
          </a:bodyPr>
          <a:lstStyle/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ru-RU" sz="11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</a:t>
            </a:r>
            <a:r>
              <a:rPr lang="ru-RU" sz="2000" b="1" dirty="0" smtClean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Благоустройство поселения.</a:t>
            </a:r>
            <a:endParaRPr lang="ru-RU" sz="2000" dirty="0"/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5076055" y="1214438"/>
            <a:ext cx="3753619" cy="4983162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ru-RU" sz="2000" dirty="0" smtClean="0"/>
              <a:t>Одним из самых заметных результатов в работе по благоустройству стал ремонт памятника в с. Новопавловка.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2000" dirty="0" smtClean="0"/>
              <a:t>Ремонт выполнен военными строителями .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2000" dirty="0" smtClean="0"/>
              <a:t>Для ремонта памятника привлекались внебюджетные средства – помощь МК -12, ООО «Воронеж Путь Строй».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2000" dirty="0" smtClean="0"/>
              <a:t>Благоустройство территории памятника произведено силами населения, учащихся школы.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ru-RU" sz="2000" dirty="0" smtClean="0"/>
          </a:p>
        </p:txBody>
      </p:sp>
      <p:pic>
        <p:nvPicPr>
          <p:cNvPr id="10" name="Рисунок 9" descr="2016-04-22_11-23-40_116.jpg"/>
          <p:cNvPicPr>
            <a:picLocks noChangeAspect="1"/>
          </p:cNvPicPr>
          <p:nvPr/>
        </p:nvPicPr>
        <p:blipFill>
          <a:blip r:embed="rId2" cstate="print">
            <a:lum bright="20000" contrast="30000"/>
          </a:blip>
          <a:srcRect t="29287" r="27996"/>
          <a:stretch>
            <a:fillRect/>
          </a:stretch>
        </p:blipFill>
        <p:spPr>
          <a:xfrm>
            <a:off x="251520" y="1196752"/>
            <a:ext cx="4608790" cy="3380648"/>
          </a:xfrm>
          <a:prstGeom prst="rect">
            <a:avLst/>
          </a:prstGeom>
        </p:spPr>
      </p:pic>
      <p:pic>
        <p:nvPicPr>
          <p:cNvPr id="12" name="Рисунок 11" descr="DSC_0060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tretch>
            <a:fillRect/>
          </a:stretch>
        </p:blipFill>
        <p:spPr>
          <a:xfrm>
            <a:off x="251520" y="1556792"/>
            <a:ext cx="4631499" cy="3473624"/>
          </a:xfrm>
          <a:prstGeom prst="rect">
            <a:avLst/>
          </a:prstGeom>
        </p:spPr>
      </p:pic>
      <p:pic>
        <p:nvPicPr>
          <p:cNvPr id="13" name="Рисунок 12" descr="DSC_00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132856"/>
            <a:ext cx="4752528" cy="3564397"/>
          </a:xfrm>
          <a:prstGeom prst="rect">
            <a:avLst/>
          </a:prstGeom>
        </p:spPr>
      </p:pic>
      <p:pic>
        <p:nvPicPr>
          <p:cNvPr id="14" name="Рисунок 13" descr="DSC_0124.JPG"/>
          <p:cNvPicPr>
            <a:picLocks noChangeAspect="1"/>
          </p:cNvPicPr>
          <p:nvPr/>
        </p:nvPicPr>
        <p:blipFill>
          <a:blip r:embed="rId5" cstate="print"/>
          <a:srcRect l="15112" t="20810" r="24440" b="21038"/>
          <a:stretch>
            <a:fillRect/>
          </a:stretch>
        </p:blipFill>
        <p:spPr>
          <a:xfrm>
            <a:off x="251520" y="2492896"/>
            <a:ext cx="4752528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_0109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 l="7554" t="27493" r="51771" b="32994"/>
          <a:stretch>
            <a:fillRect/>
          </a:stretch>
        </p:blipFill>
        <p:spPr>
          <a:xfrm>
            <a:off x="251520" y="404664"/>
            <a:ext cx="8640960" cy="6295557"/>
          </a:xfrm>
          <a:prstGeom prst="rect">
            <a:avLst/>
          </a:prstGeom>
        </p:spPr>
      </p:pic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214313" y="214313"/>
            <a:ext cx="8715375" cy="923330"/>
          </a:xfrm>
          <a:prstGeom prst="rect">
            <a:avLst/>
          </a:prstGeom>
          <a:solidFill>
            <a:schemeClr val="bg1">
              <a:alpha val="72156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/>
              <a:t>В течение года совместно с участниками ТОС  проводилась работа по благоустройству детских площадок. Установка изгороди, покраска, уборка от сорной растительности.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6-04-22_11-23-25_69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 contrast="40000"/>
          </a:blip>
          <a:srcRect l="30080" t="35002" r="30307" b="34769"/>
          <a:stretch>
            <a:fillRect/>
          </a:stretch>
        </p:blipFill>
        <p:spPr>
          <a:xfrm>
            <a:off x="107504" y="188640"/>
            <a:ext cx="5004048" cy="5112568"/>
          </a:xfrm>
        </p:spPr>
      </p:pic>
      <p:pic>
        <p:nvPicPr>
          <p:cNvPr id="9" name="Рисунок 8" descr="IMG_20150322_135929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rcRect l="29924" t="10500" r="12201" b="32150"/>
          <a:stretch>
            <a:fillRect/>
          </a:stretch>
        </p:blipFill>
        <p:spPr>
          <a:xfrm>
            <a:off x="3707904" y="2780928"/>
            <a:ext cx="5292080" cy="39330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08104" y="764704"/>
            <a:ext cx="3384376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Продолжалась работа по замене изгороди на кладбищах поселения. </a:t>
            </a:r>
          </a:p>
          <a:p>
            <a:r>
              <a:rPr lang="ru-RU" dirty="0" smtClean="0"/>
              <a:t>В с. </a:t>
            </a:r>
            <a:r>
              <a:rPr lang="ru-RU" dirty="0" err="1" smtClean="0"/>
              <a:t>Гармашевка</a:t>
            </a:r>
            <a:r>
              <a:rPr lang="ru-RU" dirty="0" smtClean="0"/>
              <a:t>  - 80 метров.</a:t>
            </a:r>
          </a:p>
          <a:p>
            <a:r>
              <a:rPr lang="ru-RU" dirty="0" smtClean="0"/>
              <a:t>В с. Новопавловка – 160 метров.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504" y="5445224"/>
            <a:ext cx="3528393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Заменена изгородь у памятника и установлена у детской площадки в с. Новопавловка 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7544" y="3933056"/>
            <a:ext cx="8568952" cy="1512168"/>
          </a:xfrm>
          <a:prstGeom prst="rect">
            <a:avLst/>
          </a:prstGeom>
          <a:solidFill>
            <a:srgbClr val="92D05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348880"/>
            <a:ext cx="8568952" cy="1368152"/>
          </a:xfrm>
          <a:prstGeom prst="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04664"/>
            <a:ext cx="8856984" cy="5721499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Уличное освещение.</a:t>
            </a:r>
          </a:p>
          <a:p>
            <a:pPr algn="ctr">
              <a:buNone/>
            </a:pPr>
            <a:r>
              <a:rPr lang="ru-RU" sz="1800" dirty="0" smtClean="0"/>
              <a:t>На территории поселения работают 3 узла учета , которые обслуживают в настоящее время 15 фонарей в центрах населенных пунктов. Кроме того уличное освещение представлено 26 фонарями, подключенными к узлам учета граждан.</a:t>
            </a:r>
          </a:p>
          <a:p>
            <a:pPr algn="ctr">
              <a:buNone/>
            </a:pPr>
            <a:r>
              <a:rPr lang="ru-RU" sz="2000" b="1" dirty="0" smtClean="0"/>
              <a:t>Для развития системы освещения необходимо:</a:t>
            </a:r>
          </a:p>
          <a:p>
            <a:pPr lvl="1">
              <a:buNone/>
            </a:pPr>
            <a:endParaRPr lang="ru-RU" sz="1600" dirty="0" smtClean="0"/>
          </a:p>
          <a:p>
            <a:pPr lvl="1">
              <a:buNone/>
            </a:pPr>
            <a:r>
              <a:rPr lang="ru-RU" sz="1600" dirty="0" smtClean="0"/>
              <a:t>Изготовить проект.</a:t>
            </a:r>
          </a:p>
          <a:p>
            <a:pPr lvl="1">
              <a:buNone/>
            </a:pPr>
            <a:r>
              <a:rPr lang="ru-RU" sz="1600" dirty="0" smtClean="0"/>
              <a:t>Установить шкафы учета 7 шт.</a:t>
            </a:r>
          </a:p>
          <a:p>
            <a:pPr lvl="1">
              <a:buNone/>
            </a:pPr>
            <a:r>
              <a:rPr lang="ru-RU" sz="1600" dirty="0" smtClean="0"/>
              <a:t>Приобрести комплектующие: светильники, провода, кронштейны.</a:t>
            </a:r>
          </a:p>
          <a:p>
            <a:pPr lvl="1">
              <a:buNone/>
            </a:pPr>
            <a:r>
              <a:rPr lang="ru-RU" sz="1600" dirty="0" smtClean="0"/>
              <a:t>Заключить договор на установку и обслуживание.	</a:t>
            </a:r>
            <a:r>
              <a:rPr lang="ru-RU" sz="1600" dirty="0" smtClean="0">
                <a:solidFill>
                  <a:srgbClr val="C00000"/>
                </a:solidFill>
              </a:rPr>
              <a:t>Необходимо около 1500000 руб.</a:t>
            </a:r>
          </a:p>
          <a:p>
            <a:pPr lvl="1">
              <a:buNone/>
            </a:pPr>
            <a:endParaRPr lang="ru-RU" sz="1600" dirty="0" smtClean="0"/>
          </a:p>
          <a:p>
            <a:pPr lvl="1">
              <a:buNone/>
            </a:pPr>
            <a:endParaRPr lang="ru-RU" sz="1600" dirty="0" smtClean="0"/>
          </a:p>
          <a:p>
            <a:pPr lvl="1">
              <a:buNone/>
            </a:pPr>
            <a:r>
              <a:rPr lang="ru-RU" sz="1600" dirty="0" smtClean="0"/>
              <a:t>Приобрести светильники, провод, включатели.</a:t>
            </a:r>
          </a:p>
          <a:p>
            <a:pPr lvl="1">
              <a:buNone/>
            </a:pPr>
            <a:r>
              <a:rPr lang="ru-RU" sz="1600" dirty="0" smtClean="0"/>
              <a:t>Установить  светильники вблизи домовладений граждан, желающих участвовать .</a:t>
            </a:r>
          </a:p>
          <a:p>
            <a:pPr lvl="1">
              <a:buNone/>
            </a:pPr>
            <a:r>
              <a:rPr lang="ru-RU" sz="1600" dirty="0" smtClean="0"/>
              <a:t>Подключить светильники к узлам учета в домовладениях.</a:t>
            </a:r>
          </a:p>
          <a:p>
            <a:pPr lvl="1">
              <a:buNone/>
            </a:pPr>
            <a:r>
              <a:rPr lang="ru-RU" sz="1600" dirty="0" smtClean="0">
                <a:solidFill>
                  <a:srgbClr val="C00000"/>
                </a:solidFill>
              </a:rPr>
              <a:t>Необходимо около 450000 руб.</a:t>
            </a:r>
            <a:endParaRPr lang="ru-RU" sz="2000" b="1" dirty="0" smtClean="0"/>
          </a:p>
          <a:p>
            <a:pPr algn="ctr">
              <a:buNone/>
            </a:pPr>
            <a:r>
              <a:rPr lang="ru-RU" sz="2000" b="1" dirty="0" smtClean="0"/>
              <a:t>В настоящее время приобретено 20 светильников.</a:t>
            </a:r>
          </a:p>
          <a:p>
            <a:pPr algn="ctr">
              <a:buNone/>
            </a:pPr>
            <a:r>
              <a:rPr lang="ru-RU" sz="2000" b="1" dirty="0" smtClean="0"/>
              <a:t>Проводится работа по привлечению граждан, желающих участвовать в освещении улиц поселения.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Обеспечение обслуживания населения услугами организаций культуры</a:t>
            </a: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395288" y="4379913"/>
            <a:ext cx="8501062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ru-RU" sz="2000" b="1" dirty="0" smtClean="0"/>
              <a:t>на территории поселения действует Муниципальное казенное учреждение культуры  « </a:t>
            </a:r>
            <a:r>
              <a:rPr lang="ru-RU" sz="2000" b="1" dirty="0" err="1" smtClean="0"/>
              <a:t>Зайцевский</a:t>
            </a:r>
            <a:r>
              <a:rPr lang="ru-RU" sz="2000" b="1" dirty="0" smtClean="0"/>
              <a:t> ЦКД»</a:t>
            </a:r>
          </a:p>
          <a:p>
            <a:pPr algn="ctr" defTabSz="912813"/>
            <a:r>
              <a:rPr lang="ru-RU" sz="2000" b="1" dirty="0" smtClean="0"/>
              <a:t>Директор – </a:t>
            </a:r>
            <a:r>
              <a:rPr lang="ru-RU" sz="2000" b="1" dirty="0" err="1" smtClean="0"/>
              <a:t>Столярова</a:t>
            </a:r>
            <a:r>
              <a:rPr lang="ru-RU" sz="2000" b="1" dirty="0" smtClean="0"/>
              <a:t> Г.М.</a:t>
            </a:r>
          </a:p>
          <a:p>
            <a:pPr algn="ctr" defTabSz="912813"/>
            <a:r>
              <a:rPr lang="ru-RU" sz="2000" b="1" dirty="0" smtClean="0"/>
              <a:t>Учреждение финансируется из бюджета </a:t>
            </a:r>
            <a:r>
              <a:rPr lang="ru-RU" sz="2000" b="1" dirty="0" err="1" smtClean="0"/>
              <a:t>Зайцевского</a:t>
            </a:r>
            <a:r>
              <a:rPr lang="ru-RU" sz="2000" b="1" dirty="0" smtClean="0"/>
              <a:t> сельского поселения, включает в себя 3 сельских клуба, 3 библиотеки .</a:t>
            </a:r>
          </a:p>
          <a:p>
            <a:pPr algn="ctr" defTabSz="912813"/>
            <a:r>
              <a:rPr lang="ru-RU" sz="2000" b="1" dirty="0" smtClean="0"/>
              <a:t>Годовой </a:t>
            </a:r>
            <a:r>
              <a:rPr lang="ru-RU" sz="2000" b="1" dirty="0"/>
              <a:t>бюджет учреждения – 1 </a:t>
            </a:r>
            <a:r>
              <a:rPr lang="ru-RU" sz="2000" b="1" dirty="0" smtClean="0"/>
              <a:t>819000 </a:t>
            </a:r>
            <a:r>
              <a:rPr lang="ru-RU" sz="2000" b="1" dirty="0"/>
              <a:t>руб.</a:t>
            </a:r>
          </a:p>
          <a:p>
            <a:pPr defTabSz="912813"/>
            <a:endParaRPr lang="ru-RU" sz="2000" b="1" dirty="0"/>
          </a:p>
          <a:p>
            <a:pPr defTabSz="912813"/>
            <a:endParaRPr lang="ru-RU" sz="2000" b="1" dirty="0"/>
          </a:p>
          <a:p>
            <a:pPr defTabSz="912813"/>
            <a:endParaRPr lang="ru-RU" dirty="0"/>
          </a:p>
          <a:p>
            <a:pPr defTabSz="912813"/>
            <a:endParaRPr lang="ru-RU" dirty="0"/>
          </a:p>
          <a:p>
            <a:pPr defTabSz="912813"/>
            <a:endParaRPr lang="ru-RU" dirty="0"/>
          </a:p>
          <a:p>
            <a:pPr defTabSz="912813"/>
            <a:endParaRPr lang="ru-RU" dirty="0"/>
          </a:p>
          <a:p>
            <a:pPr defTabSz="912813"/>
            <a:endParaRPr lang="ru-RU" dirty="0"/>
          </a:p>
          <a:p>
            <a:pPr defTabSz="912813"/>
            <a:endParaRPr lang="ru-RU" dirty="0"/>
          </a:p>
          <a:p>
            <a:pPr defTabSz="912813"/>
            <a:endParaRPr lang="ru-RU" dirty="0"/>
          </a:p>
        </p:txBody>
      </p:sp>
      <p:pic>
        <p:nvPicPr>
          <p:cNvPr id="8" name="Рисунок 7" descr="IMG_20161225_1135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412776"/>
            <a:ext cx="3888432" cy="2916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_720x576.mkv">
            <a:hlinkClick r:id="" action="ppaction://media"/>
          </p:cNvPr>
          <p:cNvPicPr preferRelativeResize="0"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rcRect l="-22217" t="-57135" r="-22217" b="-57135"/>
          <a:stretch>
            <a:fillRect/>
          </a:stretch>
        </p:blipFill>
        <p:spPr>
          <a:xfrm>
            <a:off x="35999" y="72000"/>
            <a:ext cx="9000000" cy="10013908"/>
          </a:xfrm>
          <a:prstGeom prst="rect">
            <a:avLst/>
          </a:prstGeom>
        </p:spPr>
      </p:pic>
      <p:pic>
        <p:nvPicPr>
          <p:cNvPr id="59" name="Рисунок 58" descr="3.jpg"/>
          <p:cNvPicPr preferRelativeResize="0">
            <a:picLocks noChangeAspect="1"/>
          </p:cNvPicPr>
          <p:nvPr/>
        </p:nvPicPr>
        <p:blipFill>
          <a:blip r:embed="rId6" cstate="print"/>
          <a:srcRect l="-102" t="-307" r="-102" b="-307"/>
          <a:stretch>
            <a:fillRect/>
          </a:stretch>
        </p:blipFill>
        <p:spPr>
          <a:xfrm>
            <a:off x="36000" y="72001"/>
            <a:ext cx="9000000" cy="6029029"/>
          </a:xfrm>
          <a:prstGeom prst="rect">
            <a:avLst/>
          </a:prstGeom>
        </p:spPr>
      </p:pic>
      <p:pic>
        <p:nvPicPr>
          <p:cNvPr id="60" name="Рисунок 59" descr="4.jpg"/>
          <p:cNvPicPr preferRelativeResize="0">
            <a:picLocks noChangeAspect="1"/>
          </p:cNvPicPr>
          <p:nvPr/>
        </p:nvPicPr>
        <p:blipFill>
          <a:blip r:embed="rId7" cstate="print"/>
          <a:srcRect l="-104" t="-273" r="-104" b="-273"/>
          <a:stretch>
            <a:fillRect/>
          </a:stretch>
        </p:blipFill>
        <p:spPr>
          <a:xfrm>
            <a:off x="35999" y="72000"/>
            <a:ext cx="9000000" cy="6880296"/>
          </a:xfrm>
          <a:prstGeom prst="rect">
            <a:avLst/>
          </a:prstGeom>
        </p:spPr>
      </p:pic>
      <p:pic>
        <p:nvPicPr>
          <p:cNvPr id="61" name="Рисунок 60" descr="DSC03.JPG"/>
          <p:cNvPicPr preferRelativeResize="0">
            <a:picLocks noChangeAspect="1"/>
          </p:cNvPicPr>
          <p:nvPr/>
        </p:nvPicPr>
        <p:blipFill>
          <a:blip r:embed="rId8" cstate="print"/>
          <a:srcRect l="-497" t="-1326" r="-497" b="-1326"/>
          <a:stretch>
            <a:fillRect/>
          </a:stretch>
        </p:blipFill>
        <p:spPr>
          <a:xfrm>
            <a:off x="35999" y="72000"/>
            <a:ext cx="9000000" cy="6860773"/>
          </a:xfrm>
          <a:prstGeom prst="rect">
            <a:avLst/>
          </a:prstGeom>
        </p:spPr>
      </p:pic>
      <p:pic>
        <p:nvPicPr>
          <p:cNvPr id="62" name="Рисунок 61" descr="DSC01717.JPG"/>
          <p:cNvPicPr preferRelativeResize="0">
            <a:picLocks noChangeAspect="1"/>
          </p:cNvPicPr>
          <p:nvPr/>
        </p:nvPicPr>
        <p:blipFill>
          <a:blip r:embed="rId9" cstate="print"/>
          <a:srcRect l="-497" t="-1326" r="-497" b="-1326"/>
          <a:stretch>
            <a:fillRect/>
          </a:stretch>
        </p:blipFill>
        <p:spPr>
          <a:xfrm>
            <a:off x="35999" y="72000"/>
            <a:ext cx="9000000" cy="6860773"/>
          </a:xfrm>
          <a:prstGeom prst="rect">
            <a:avLst/>
          </a:prstGeom>
        </p:spPr>
      </p:pic>
      <p:pic>
        <p:nvPicPr>
          <p:cNvPr id="63" name="Рисунок 62" descr="DSC01731.JPG"/>
          <p:cNvPicPr preferRelativeResize="0">
            <a:picLocks noChangeAspect="1"/>
          </p:cNvPicPr>
          <p:nvPr/>
        </p:nvPicPr>
        <p:blipFill>
          <a:blip r:embed="rId10" cstate="print"/>
          <a:srcRect l="-497" t="-1326" r="-497" b="-1326"/>
          <a:stretch>
            <a:fillRect/>
          </a:stretch>
        </p:blipFill>
        <p:spPr>
          <a:xfrm>
            <a:off x="35999" y="72000"/>
            <a:ext cx="9000000" cy="6860773"/>
          </a:xfrm>
          <a:prstGeom prst="rect">
            <a:avLst/>
          </a:prstGeom>
        </p:spPr>
      </p:pic>
      <p:pic>
        <p:nvPicPr>
          <p:cNvPr id="64" name="Рисунок 63" descr="DSC02094 (2).JPG"/>
          <p:cNvPicPr preferRelativeResize="0">
            <a:picLocks noChangeAspect="1"/>
          </p:cNvPicPr>
          <p:nvPr/>
        </p:nvPicPr>
        <p:blipFill>
          <a:blip r:embed="rId11" cstate="print"/>
          <a:srcRect l="-102" t="-273" r="-102" b="-273"/>
          <a:stretch>
            <a:fillRect/>
          </a:stretch>
        </p:blipFill>
        <p:spPr>
          <a:xfrm>
            <a:off x="36000" y="72000"/>
            <a:ext cx="9000000" cy="6772858"/>
          </a:xfrm>
          <a:prstGeom prst="rect">
            <a:avLst/>
          </a:prstGeom>
        </p:spPr>
      </p:pic>
      <p:pic>
        <p:nvPicPr>
          <p:cNvPr id="65" name="Рисунок 64" descr="DSC02102.JPG"/>
          <p:cNvPicPr preferRelativeResize="0">
            <a:picLocks noChangeAspect="1"/>
          </p:cNvPicPr>
          <p:nvPr/>
        </p:nvPicPr>
        <p:blipFill>
          <a:blip r:embed="rId12" cstate="print"/>
          <a:srcRect l="-102" t="-273" r="-102" b="-273"/>
          <a:stretch>
            <a:fillRect/>
          </a:stretch>
        </p:blipFill>
        <p:spPr>
          <a:xfrm>
            <a:off x="36000" y="72000"/>
            <a:ext cx="9000000" cy="6772858"/>
          </a:xfrm>
          <a:prstGeom prst="rect">
            <a:avLst/>
          </a:prstGeom>
        </p:spPr>
      </p:pic>
      <p:pic>
        <p:nvPicPr>
          <p:cNvPr id="66" name="Рисунок 65" descr="DSC03127.JPG"/>
          <p:cNvPicPr preferRelativeResize="0">
            <a:picLocks noChangeAspect="1"/>
          </p:cNvPicPr>
          <p:nvPr/>
        </p:nvPicPr>
        <p:blipFill>
          <a:blip r:embed="rId13" cstate="print"/>
          <a:srcRect l="-497" t="-1326" r="-497" b="-1326"/>
          <a:stretch>
            <a:fillRect/>
          </a:stretch>
        </p:blipFill>
        <p:spPr>
          <a:xfrm>
            <a:off x="35999" y="72000"/>
            <a:ext cx="9000000" cy="6860773"/>
          </a:xfrm>
          <a:prstGeom prst="rect">
            <a:avLst/>
          </a:prstGeom>
        </p:spPr>
      </p:pic>
      <p:pic>
        <p:nvPicPr>
          <p:cNvPr id="67" name="Рисунок 66" descr="DSC03128.JPG"/>
          <p:cNvPicPr preferRelativeResize="0">
            <a:picLocks noChangeAspect="1"/>
          </p:cNvPicPr>
          <p:nvPr/>
        </p:nvPicPr>
        <p:blipFill>
          <a:blip r:embed="rId14" cstate="print"/>
          <a:srcRect l="-497" t="-1326" r="-497" b="-1326"/>
          <a:stretch>
            <a:fillRect/>
          </a:stretch>
        </p:blipFill>
        <p:spPr>
          <a:xfrm>
            <a:off x="35999" y="72000"/>
            <a:ext cx="9000000" cy="6860773"/>
          </a:xfrm>
          <a:prstGeom prst="rect">
            <a:avLst/>
          </a:prstGeom>
        </p:spPr>
      </p:pic>
      <p:pic>
        <p:nvPicPr>
          <p:cNvPr id="68" name="Рисунок 67" descr="DSC03433.JPG"/>
          <p:cNvPicPr preferRelativeResize="0">
            <a:picLocks noChangeAspect="1"/>
          </p:cNvPicPr>
          <p:nvPr/>
        </p:nvPicPr>
        <p:blipFill>
          <a:blip r:embed="rId15" cstate="print"/>
          <a:srcRect l="-497" t="-1326" r="-497" b="-1326"/>
          <a:stretch>
            <a:fillRect/>
          </a:stretch>
        </p:blipFill>
        <p:spPr>
          <a:xfrm>
            <a:off x="35999" y="72000"/>
            <a:ext cx="9000000" cy="6860773"/>
          </a:xfrm>
          <a:prstGeom prst="rect">
            <a:avLst/>
          </a:prstGeom>
        </p:spPr>
      </p:pic>
      <p:pic>
        <p:nvPicPr>
          <p:cNvPr id="69" name="Рисунок 68" descr="DSC03707.JPG"/>
          <p:cNvPicPr preferRelativeResize="0">
            <a:picLocks noChangeAspect="1"/>
          </p:cNvPicPr>
          <p:nvPr/>
        </p:nvPicPr>
        <p:blipFill>
          <a:blip r:embed="rId16" cstate="print"/>
          <a:srcRect l="-497" t="-1326" r="-497" b="-1326"/>
          <a:stretch>
            <a:fillRect/>
          </a:stretch>
        </p:blipFill>
        <p:spPr>
          <a:xfrm>
            <a:off x="35999" y="72000"/>
            <a:ext cx="9000000" cy="6860773"/>
          </a:xfrm>
          <a:prstGeom prst="rect">
            <a:avLst/>
          </a:prstGeom>
        </p:spPr>
      </p:pic>
      <p:pic>
        <p:nvPicPr>
          <p:cNvPr id="70" name="Рисунок 69" descr="DSC03722.JPG"/>
          <p:cNvPicPr preferRelativeResize="0">
            <a:picLocks noChangeAspect="1"/>
          </p:cNvPicPr>
          <p:nvPr/>
        </p:nvPicPr>
        <p:blipFill>
          <a:blip r:embed="rId17" cstate="print"/>
          <a:srcRect l="-497" t="-1326" r="-497" b="-1326"/>
          <a:stretch>
            <a:fillRect/>
          </a:stretch>
        </p:blipFill>
        <p:spPr>
          <a:xfrm>
            <a:off x="35999" y="72000"/>
            <a:ext cx="9000000" cy="6860773"/>
          </a:xfrm>
          <a:prstGeom prst="rect">
            <a:avLst/>
          </a:prstGeom>
        </p:spPr>
      </p:pic>
      <p:pic>
        <p:nvPicPr>
          <p:cNvPr id="71" name="Рисунок 70" descr="DSC03767.JPG"/>
          <p:cNvPicPr preferRelativeResize="0">
            <a:picLocks noChangeAspect="1"/>
          </p:cNvPicPr>
          <p:nvPr/>
        </p:nvPicPr>
        <p:blipFill>
          <a:blip r:embed="rId18" cstate="print"/>
          <a:srcRect l="-497" t="-1326" r="-497" b="-1326"/>
          <a:stretch>
            <a:fillRect/>
          </a:stretch>
        </p:blipFill>
        <p:spPr>
          <a:xfrm>
            <a:off x="35999" y="72000"/>
            <a:ext cx="9000000" cy="6860773"/>
          </a:xfrm>
          <a:prstGeom prst="rect">
            <a:avLst/>
          </a:prstGeom>
        </p:spPr>
      </p:pic>
      <p:pic>
        <p:nvPicPr>
          <p:cNvPr id="72" name="Рисунок 71" descr="DSC03774.JPG"/>
          <p:cNvPicPr preferRelativeResize="0">
            <a:picLocks noChangeAspect="1"/>
          </p:cNvPicPr>
          <p:nvPr/>
        </p:nvPicPr>
        <p:blipFill>
          <a:blip r:embed="rId19" cstate="print"/>
          <a:srcRect l="-497" t="-1326" r="-497" b="-1326"/>
          <a:stretch>
            <a:fillRect/>
          </a:stretch>
        </p:blipFill>
        <p:spPr>
          <a:xfrm>
            <a:off x="35999" y="72000"/>
            <a:ext cx="9000000" cy="6860773"/>
          </a:xfrm>
          <a:prstGeom prst="rect">
            <a:avLst/>
          </a:prstGeom>
        </p:spPr>
      </p:pic>
      <p:pic>
        <p:nvPicPr>
          <p:cNvPr id="73" name="Рисунок 72" descr="DSC04171.JPG"/>
          <p:cNvPicPr preferRelativeResize="0">
            <a:picLocks noChangeAspect="1"/>
          </p:cNvPicPr>
          <p:nvPr/>
        </p:nvPicPr>
        <p:blipFill>
          <a:blip r:embed="rId20" cstate="print"/>
          <a:srcRect l="-497" t="-1326" r="-497" b="-1326"/>
          <a:stretch>
            <a:fillRect/>
          </a:stretch>
        </p:blipFill>
        <p:spPr>
          <a:xfrm>
            <a:off x="35999" y="72000"/>
            <a:ext cx="9000000" cy="6860773"/>
          </a:xfrm>
          <a:prstGeom prst="rect">
            <a:avLst/>
          </a:prstGeom>
        </p:spPr>
      </p:pic>
      <p:pic>
        <p:nvPicPr>
          <p:cNvPr id="74" name="Рисунок 73" descr="DSC04175.JPG"/>
          <p:cNvPicPr preferRelativeResize="0">
            <a:picLocks noChangeAspect="1"/>
          </p:cNvPicPr>
          <p:nvPr/>
        </p:nvPicPr>
        <p:blipFill>
          <a:blip r:embed="rId21" cstate="print"/>
          <a:srcRect l="-497" t="-1326" r="-497" b="-1326"/>
          <a:stretch>
            <a:fillRect/>
          </a:stretch>
        </p:blipFill>
        <p:spPr>
          <a:xfrm>
            <a:off x="35999" y="72000"/>
            <a:ext cx="9000000" cy="6860773"/>
          </a:xfrm>
          <a:prstGeom prst="rect">
            <a:avLst/>
          </a:prstGeom>
        </p:spPr>
      </p:pic>
      <p:pic>
        <p:nvPicPr>
          <p:cNvPr id="75" name="Рисунок 74" descr="DSC04201.JPG"/>
          <p:cNvPicPr preferRelativeResize="0">
            <a:picLocks noChangeAspect="1"/>
          </p:cNvPicPr>
          <p:nvPr/>
        </p:nvPicPr>
        <p:blipFill>
          <a:blip r:embed="rId22" cstate="print"/>
          <a:srcRect l="-497" t="-1326" r="-497" b="-1326"/>
          <a:stretch>
            <a:fillRect/>
          </a:stretch>
        </p:blipFill>
        <p:spPr>
          <a:xfrm>
            <a:off x="35999" y="72000"/>
            <a:ext cx="9000000" cy="6860773"/>
          </a:xfrm>
          <a:prstGeom prst="rect">
            <a:avLst/>
          </a:prstGeom>
        </p:spPr>
      </p:pic>
      <p:pic>
        <p:nvPicPr>
          <p:cNvPr id="76" name="Рисунок 75" descr="DSC04208.JPG"/>
          <p:cNvPicPr preferRelativeResize="0">
            <a:picLocks noChangeAspect="1"/>
          </p:cNvPicPr>
          <p:nvPr/>
        </p:nvPicPr>
        <p:blipFill>
          <a:blip r:embed="rId23" cstate="print"/>
          <a:srcRect l="-497" t="-1326" r="-497" b="-1326"/>
          <a:stretch>
            <a:fillRect/>
          </a:stretch>
        </p:blipFill>
        <p:spPr>
          <a:xfrm>
            <a:off x="35999" y="72000"/>
            <a:ext cx="9000000" cy="6860773"/>
          </a:xfrm>
          <a:prstGeom prst="rect">
            <a:avLst/>
          </a:prstGeom>
        </p:spPr>
      </p:pic>
      <p:pic>
        <p:nvPicPr>
          <p:cNvPr id="77" name="Рисунок 76" descr="DSCN1963.JPG"/>
          <p:cNvPicPr preferRelativeResize="0">
            <a:picLocks noChangeAspect="1"/>
          </p:cNvPicPr>
          <p:nvPr/>
        </p:nvPicPr>
        <p:blipFill>
          <a:blip r:embed="rId24" cstate="print"/>
          <a:srcRect l="-426" t="-1136" r="-426" b="-1136"/>
          <a:stretch>
            <a:fillRect/>
          </a:stretch>
        </p:blipFill>
        <p:spPr>
          <a:xfrm>
            <a:off x="35999" y="72000"/>
            <a:ext cx="9000000" cy="6845119"/>
          </a:xfrm>
          <a:prstGeom prst="rect">
            <a:avLst/>
          </a:prstGeom>
        </p:spPr>
      </p:pic>
      <p:pic>
        <p:nvPicPr>
          <p:cNvPr id="78" name="Рисунок 77" descr="DSCN1969 (2).JPG"/>
          <p:cNvPicPr preferRelativeResize="0">
            <a:picLocks noChangeAspect="1"/>
          </p:cNvPicPr>
          <p:nvPr/>
        </p:nvPicPr>
        <p:blipFill>
          <a:blip r:embed="rId25" cstate="print"/>
          <a:srcRect l="-426" t="-1136" r="-426" b="-1136"/>
          <a:stretch>
            <a:fillRect/>
          </a:stretch>
        </p:blipFill>
        <p:spPr>
          <a:xfrm>
            <a:off x="35999" y="72000"/>
            <a:ext cx="9000000" cy="6845119"/>
          </a:xfrm>
          <a:prstGeom prst="rect">
            <a:avLst/>
          </a:prstGeom>
        </p:spPr>
      </p:pic>
      <p:pic>
        <p:nvPicPr>
          <p:cNvPr id="79" name="Рисунок 78" descr="image (1).jpg"/>
          <p:cNvPicPr preferRelativeResize="0">
            <a:picLocks noChangeAspect="1"/>
          </p:cNvPicPr>
          <p:nvPr/>
        </p:nvPicPr>
        <p:blipFill>
          <a:blip r:embed="rId26" cstate="print"/>
          <a:srcRect l="-497" t="-1490" r="-497" b="-1490"/>
          <a:stretch>
            <a:fillRect/>
          </a:stretch>
        </p:blipFill>
        <p:spPr>
          <a:xfrm>
            <a:off x="35999" y="72000"/>
            <a:ext cx="9000000" cy="6122796"/>
          </a:xfrm>
          <a:prstGeom prst="rect">
            <a:avLst/>
          </a:prstGeom>
        </p:spPr>
      </p:pic>
      <p:pic>
        <p:nvPicPr>
          <p:cNvPr id="80" name="Рисунок 79" descr="image (4).jpg"/>
          <p:cNvPicPr preferRelativeResize="0">
            <a:picLocks noChangeAspect="1"/>
          </p:cNvPicPr>
          <p:nvPr/>
        </p:nvPicPr>
        <p:blipFill>
          <a:blip r:embed="rId27" cstate="print"/>
          <a:srcRect l="-497" t="-1490" r="-497" b="-1490"/>
          <a:stretch>
            <a:fillRect/>
          </a:stretch>
        </p:blipFill>
        <p:spPr>
          <a:xfrm>
            <a:off x="35999" y="72000"/>
            <a:ext cx="9000000" cy="6122796"/>
          </a:xfrm>
          <a:prstGeom prst="rect">
            <a:avLst/>
          </a:prstGeom>
        </p:spPr>
      </p:pic>
      <p:pic>
        <p:nvPicPr>
          <p:cNvPr id="81" name="Рисунок 80" descr="image (6).jpg"/>
          <p:cNvPicPr preferRelativeResize="0">
            <a:picLocks noChangeAspect="1"/>
          </p:cNvPicPr>
          <p:nvPr/>
        </p:nvPicPr>
        <p:blipFill>
          <a:blip r:embed="rId28" cstate="print"/>
          <a:srcRect l="-497" t="-1490" r="-497" b="-1490"/>
          <a:stretch>
            <a:fillRect/>
          </a:stretch>
        </p:blipFill>
        <p:spPr>
          <a:xfrm>
            <a:off x="35999" y="72000"/>
            <a:ext cx="9000000" cy="6122796"/>
          </a:xfrm>
          <a:prstGeom prst="rect">
            <a:avLst/>
          </a:prstGeom>
        </p:spPr>
      </p:pic>
      <p:pic>
        <p:nvPicPr>
          <p:cNvPr id="82" name="Рисунок 81" descr="image (7).jpg"/>
          <p:cNvPicPr preferRelativeResize="0">
            <a:picLocks noChangeAspect="1"/>
          </p:cNvPicPr>
          <p:nvPr/>
        </p:nvPicPr>
        <p:blipFill>
          <a:blip r:embed="rId29" cstate="print"/>
          <a:srcRect l="-426" t="-1136" r="-426" b="-1136"/>
          <a:stretch>
            <a:fillRect/>
          </a:stretch>
        </p:blipFill>
        <p:spPr>
          <a:xfrm>
            <a:off x="35999" y="72000"/>
            <a:ext cx="9000000" cy="6845119"/>
          </a:xfrm>
          <a:prstGeom prst="rect">
            <a:avLst/>
          </a:prstGeom>
        </p:spPr>
      </p:pic>
      <p:pic>
        <p:nvPicPr>
          <p:cNvPr id="83" name="Рисунок 82" descr="image (9).jpg"/>
          <p:cNvPicPr preferRelativeResize="0">
            <a:picLocks noChangeAspect="1"/>
          </p:cNvPicPr>
          <p:nvPr/>
        </p:nvPicPr>
        <p:blipFill>
          <a:blip r:embed="rId30" cstate="print"/>
          <a:srcRect l="-498" t="-1136" r="-498" b="-1136"/>
          <a:stretch>
            <a:fillRect/>
          </a:stretch>
        </p:blipFill>
        <p:spPr>
          <a:xfrm>
            <a:off x="36000" y="72000"/>
            <a:ext cx="9000000" cy="7983048"/>
          </a:xfrm>
          <a:prstGeom prst="rect">
            <a:avLst/>
          </a:prstGeom>
        </p:spPr>
      </p:pic>
      <p:pic>
        <p:nvPicPr>
          <p:cNvPr id="84" name="Рисунок 83" descr="IMG_0196.JPG"/>
          <p:cNvPicPr preferRelativeResize="0">
            <a:picLocks noChangeAspect="1"/>
          </p:cNvPicPr>
          <p:nvPr/>
        </p:nvPicPr>
        <p:blipFill>
          <a:blip r:embed="rId31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85" name="Рисунок 84" descr="IMG_0223.JPG"/>
          <p:cNvPicPr preferRelativeResize="0">
            <a:picLocks noChangeAspect="1"/>
          </p:cNvPicPr>
          <p:nvPr/>
        </p:nvPicPr>
        <p:blipFill>
          <a:blip r:embed="rId32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86" name="Рисунок 85" descr="IMG_0233.JPG"/>
          <p:cNvPicPr preferRelativeResize="0">
            <a:picLocks noChangeAspect="1"/>
          </p:cNvPicPr>
          <p:nvPr/>
        </p:nvPicPr>
        <p:blipFill>
          <a:blip r:embed="rId33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87" name="Рисунок 86" descr="IMG_0234.JPG"/>
          <p:cNvPicPr preferRelativeResize="0">
            <a:picLocks noChangeAspect="1"/>
          </p:cNvPicPr>
          <p:nvPr/>
        </p:nvPicPr>
        <p:blipFill>
          <a:blip r:embed="rId34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88" name="Рисунок 87" descr="IMG_0274.JPG"/>
          <p:cNvPicPr preferRelativeResize="0">
            <a:picLocks noChangeAspect="1"/>
          </p:cNvPicPr>
          <p:nvPr/>
        </p:nvPicPr>
        <p:blipFill>
          <a:blip r:embed="rId35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89" name="Рисунок 88" descr="IMG_0290.JPG"/>
          <p:cNvPicPr preferRelativeResize="0">
            <a:picLocks noChangeAspect="1"/>
          </p:cNvPicPr>
          <p:nvPr/>
        </p:nvPicPr>
        <p:blipFill>
          <a:blip r:embed="rId36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90" name="Рисунок 89" descr="IMG_0959.JPG"/>
          <p:cNvPicPr preferRelativeResize="0">
            <a:picLocks noChangeAspect="1"/>
          </p:cNvPicPr>
          <p:nvPr/>
        </p:nvPicPr>
        <p:blipFill>
          <a:blip r:embed="rId37" cstate="print"/>
          <a:srcRect l="-256" t="-909" r="-256" b="-909"/>
          <a:stretch>
            <a:fillRect/>
          </a:stretch>
        </p:blipFill>
        <p:spPr>
          <a:xfrm>
            <a:off x="36000" y="72001"/>
            <a:ext cx="9000000" cy="5128367"/>
          </a:xfrm>
          <a:prstGeom prst="rect">
            <a:avLst/>
          </a:prstGeom>
        </p:spPr>
      </p:pic>
      <p:pic>
        <p:nvPicPr>
          <p:cNvPr id="91" name="Рисунок 90" descr="IMG_0971.JPG"/>
          <p:cNvPicPr preferRelativeResize="0">
            <a:picLocks noChangeAspect="1"/>
          </p:cNvPicPr>
          <p:nvPr/>
        </p:nvPicPr>
        <p:blipFill>
          <a:blip r:embed="rId38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92" name="Рисунок 91" descr="IMG_1378.JPG"/>
          <p:cNvPicPr preferRelativeResize="0">
            <a:picLocks noChangeAspect="1"/>
          </p:cNvPicPr>
          <p:nvPr/>
        </p:nvPicPr>
        <p:blipFill>
          <a:blip r:embed="rId39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93" name="Рисунок 92" descr="IMG_1711.JPG"/>
          <p:cNvPicPr preferRelativeResize="0">
            <a:picLocks noChangeAspect="1"/>
          </p:cNvPicPr>
          <p:nvPr/>
        </p:nvPicPr>
        <p:blipFill>
          <a:blip r:embed="rId40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94" name="Рисунок 93" descr="IMG_1712.JPG"/>
          <p:cNvPicPr preferRelativeResize="0">
            <a:picLocks noChangeAspect="1"/>
          </p:cNvPicPr>
          <p:nvPr/>
        </p:nvPicPr>
        <p:blipFill>
          <a:blip r:embed="rId41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95" name="Рисунок 94" descr="IMG_1724.JPG"/>
          <p:cNvPicPr preferRelativeResize="0">
            <a:picLocks noChangeAspect="1"/>
          </p:cNvPicPr>
          <p:nvPr/>
        </p:nvPicPr>
        <p:blipFill>
          <a:blip r:embed="rId42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96" name="Рисунок 95" descr="IMG_1761.JPG"/>
          <p:cNvPicPr preferRelativeResize="0">
            <a:picLocks noChangeAspect="1"/>
          </p:cNvPicPr>
          <p:nvPr/>
        </p:nvPicPr>
        <p:blipFill>
          <a:blip r:embed="rId43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97" name="Рисунок 96" descr="IMG_1774.JPG"/>
          <p:cNvPicPr preferRelativeResize="0">
            <a:picLocks noChangeAspect="1"/>
          </p:cNvPicPr>
          <p:nvPr/>
        </p:nvPicPr>
        <p:blipFill>
          <a:blip r:embed="rId44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98" name="Рисунок 97" descr="IMG_1786.JPG"/>
          <p:cNvPicPr preferRelativeResize="0">
            <a:picLocks noChangeAspect="1"/>
          </p:cNvPicPr>
          <p:nvPr/>
        </p:nvPicPr>
        <p:blipFill>
          <a:blip r:embed="rId45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99" name="Рисунок 98" descr="IMG_1903.JPG"/>
          <p:cNvPicPr preferRelativeResize="0">
            <a:picLocks noChangeAspect="1"/>
          </p:cNvPicPr>
          <p:nvPr/>
        </p:nvPicPr>
        <p:blipFill>
          <a:blip r:embed="rId46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100" name="Рисунок 99" descr="IMG_1933.JPG"/>
          <p:cNvPicPr preferRelativeResize="0">
            <a:picLocks noChangeAspect="1"/>
          </p:cNvPicPr>
          <p:nvPr/>
        </p:nvPicPr>
        <p:blipFill>
          <a:blip r:embed="rId47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101" name="Рисунок 100" descr="IMG_1949.JPG"/>
          <p:cNvPicPr preferRelativeResize="0">
            <a:picLocks noChangeAspect="1"/>
          </p:cNvPicPr>
          <p:nvPr/>
        </p:nvPicPr>
        <p:blipFill>
          <a:blip r:embed="rId48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102" name="Рисунок 101" descr="IMG_2312.JPG"/>
          <p:cNvPicPr preferRelativeResize="0">
            <a:picLocks noChangeAspect="1"/>
          </p:cNvPicPr>
          <p:nvPr/>
        </p:nvPicPr>
        <p:blipFill>
          <a:blip r:embed="rId49" cstate="print"/>
          <a:srcRect l="-102" t="-307" r="-102" b="-307"/>
          <a:stretch>
            <a:fillRect/>
          </a:stretch>
        </p:blipFill>
        <p:spPr>
          <a:xfrm>
            <a:off x="36000" y="72001"/>
            <a:ext cx="9000000" cy="6029029"/>
          </a:xfrm>
          <a:prstGeom prst="rect">
            <a:avLst/>
          </a:prstGeom>
        </p:spPr>
      </p:pic>
      <p:pic>
        <p:nvPicPr>
          <p:cNvPr id="103" name="Рисунок 102" descr="IMG_2335.JPG"/>
          <p:cNvPicPr preferRelativeResize="0">
            <a:picLocks noChangeAspect="1"/>
          </p:cNvPicPr>
          <p:nvPr/>
        </p:nvPicPr>
        <p:blipFill>
          <a:blip r:embed="rId50" cstate="print"/>
          <a:srcRect l="-102" t="-307" r="-102" b="-307"/>
          <a:stretch>
            <a:fillRect/>
          </a:stretch>
        </p:blipFill>
        <p:spPr>
          <a:xfrm>
            <a:off x="36000" y="72001"/>
            <a:ext cx="9000000" cy="6029029"/>
          </a:xfrm>
          <a:prstGeom prst="rect">
            <a:avLst/>
          </a:prstGeom>
        </p:spPr>
      </p:pic>
      <p:pic>
        <p:nvPicPr>
          <p:cNvPr id="104" name="Рисунок 103" descr="IMG_2875.JPG"/>
          <p:cNvPicPr preferRelativeResize="0">
            <a:picLocks noChangeAspect="1"/>
          </p:cNvPicPr>
          <p:nvPr/>
        </p:nvPicPr>
        <p:blipFill>
          <a:blip r:embed="rId51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105" name="Рисунок 104" descr="IMG_2951.JPG"/>
          <p:cNvPicPr preferRelativeResize="0">
            <a:picLocks noChangeAspect="1"/>
          </p:cNvPicPr>
          <p:nvPr/>
        </p:nvPicPr>
        <p:blipFill>
          <a:blip r:embed="rId52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106" name="Рисунок 105" descr="IMG_2956.JPG"/>
          <p:cNvPicPr preferRelativeResize="0">
            <a:picLocks noChangeAspect="1"/>
          </p:cNvPicPr>
          <p:nvPr/>
        </p:nvPicPr>
        <p:blipFill>
          <a:blip r:embed="rId53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107" name="Рисунок 106" descr="IMG_3463.JPG"/>
          <p:cNvPicPr preferRelativeResize="0">
            <a:picLocks noChangeAspect="1"/>
          </p:cNvPicPr>
          <p:nvPr/>
        </p:nvPicPr>
        <p:blipFill>
          <a:blip r:embed="rId54" cstate="print"/>
          <a:srcRect l="-256" t="-909" r="-256" b="-909"/>
          <a:stretch>
            <a:fillRect/>
          </a:stretch>
        </p:blipFill>
        <p:spPr>
          <a:xfrm>
            <a:off x="36000" y="72001"/>
            <a:ext cx="9000000" cy="5128367"/>
          </a:xfrm>
          <a:prstGeom prst="rect">
            <a:avLst/>
          </a:prstGeom>
        </p:spPr>
      </p:pic>
      <p:pic>
        <p:nvPicPr>
          <p:cNvPr id="108" name="Рисунок 107" descr="IMG_9512.JPG"/>
          <p:cNvPicPr preferRelativeResize="0">
            <a:picLocks noChangeAspect="1"/>
          </p:cNvPicPr>
          <p:nvPr/>
        </p:nvPicPr>
        <p:blipFill>
          <a:blip r:embed="rId55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109" name="Рисунок 108" descr="IMG_9516.JPG"/>
          <p:cNvPicPr preferRelativeResize="0">
            <a:picLocks noChangeAspect="1"/>
          </p:cNvPicPr>
          <p:nvPr/>
        </p:nvPicPr>
        <p:blipFill>
          <a:blip r:embed="rId56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110" name="Рисунок 109" descr="IMG_9530.JPG"/>
          <p:cNvPicPr preferRelativeResize="0">
            <a:picLocks noChangeAspect="1"/>
          </p:cNvPicPr>
          <p:nvPr/>
        </p:nvPicPr>
        <p:blipFill>
          <a:blip r:embed="rId57" cstate="print"/>
          <a:srcRect l="-256" t="-682" r="-256" b="-682"/>
          <a:stretch>
            <a:fillRect/>
          </a:stretch>
        </p:blipFill>
        <p:spPr>
          <a:xfrm>
            <a:off x="36000" y="72000"/>
            <a:ext cx="9000000" cy="6807295"/>
          </a:xfrm>
          <a:prstGeom prst="rect">
            <a:avLst/>
          </a:prstGeom>
        </p:spPr>
      </p:pic>
      <p:pic>
        <p:nvPicPr>
          <p:cNvPr id="111" name="Рисунок 110" descr="IMG_20161014_122110.jpg"/>
          <p:cNvPicPr preferRelativeResize="0">
            <a:picLocks noChangeAspect="1"/>
          </p:cNvPicPr>
          <p:nvPr/>
        </p:nvPicPr>
        <p:blipFill>
          <a:blip r:embed="rId58" cstate="print"/>
          <a:srcRect l="-102" t="-273" r="-102" b="-273"/>
          <a:stretch>
            <a:fillRect/>
          </a:stretch>
        </p:blipFill>
        <p:spPr>
          <a:xfrm>
            <a:off x="36000" y="72000"/>
            <a:ext cx="9000000" cy="6772858"/>
          </a:xfrm>
          <a:prstGeom prst="rect">
            <a:avLst/>
          </a:prstGeom>
        </p:spPr>
      </p:pic>
      <p:pic>
        <p:nvPicPr>
          <p:cNvPr id="112" name="Рисунок 111" descr="IMG_20161014_123833.jpg"/>
          <p:cNvPicPr preferRelativeResize="0">
            <a:picLocks noChangeAspect="1"/>
          </p:cNvPicPr>
          <p:nvPr/>
        </p:nvPicPr>
        <p:blipFill>
          <a:blip r:embed="rId59" cstate="print"/>
          <a:srcRect l="-102" t="-273" r="-102" b="-273"/>
          <a:stretch>
            <a:fillRect/>
          </a:stretch>
        </p:blipFill>
        <p:spPr>
          <a:xfrm>
            <a:off x="36000" y="72000"/>
            <a:ext cx="9000000" cy="6772858"/>
          </a:xfrm>
          <a:prstGeom prst="rect">
            <a:avLst/>
          </a:prstGeom>
        </p:spPr>
      </p:pic>
      <p:pic>
        <p:nvPicPr>
          <p:cNvPr id="113" name="Рисунок 112" descr="IMG_20161225_113554_002.jpg"/>
          <p:cNvPicPr preferRelativeResize="0">
            <a:picLocks noChangeAspect="1"/>
          </p:cNvPicPr>
          <p:nvPr/>
        </p:nvPicPr>
        <p:blipFill>
          <a:blip r:embed="rId60" cstate="print"/>
          <a:srcRect l="-102" t="-273" r="-102" b="-273"/>
          <a:stretch>
            <a:fillRect/>
          </a:stretch>
        </p:blipFill>
        <p:spPr>
          <a:xfrm>
            <a:off x="36000" y="72000"/>
            <a:ext cx="9000000" cy="6772858"/>
          </a:xfrm>
          <a:prstGeom prst="rect">
            <a:avLst/>
          </a:prstGeom>
        </p:spPr>
      </p:pic>
      <p:pic>
        <p:nvPicPr>
          <p:cNvPr id="114" name="Рисунок 113" descr="IMG_20161225_130200.jpg"/>
          <p:cNvPicPr preferRelativeResize="0">
            <a:picLocks noChangeAspect="1"/>
          </p:cNvPicPr>
          <p:nvPr/>
        </p:nvPicPr>
        <p:blipFill>
          <a:blip r:embed="rId61" cstate="print"/>
          <a:srcRect l="-102" t="-273" r="-102" b="-273"/>
          <a:stretch>
            <a:fillRect/>
          </a:stretch>
        </p:blipFill>
        <p:spPr>
          <a:xfrm>
            <a:off x="36000" y="72000"/>
            <a:ext cx="9000000" cy="6772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0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40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60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40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4000"/>
                            </p:stCondLst>
                            <p:childTnLst>
                              <p:par>
                                <p:cTn id="1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6000"/>
                            </p:stCondLst>
                            <p:childTnLst>
                              <p:par>
                                <p:cTn id="1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8000"/>
                            </p:stCondLst>
                            <p:childTnLst>
                              <p:par>
                                <p:cTn id="1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2000"/>
                            </p:stCondLst>
                            <p:childTnLst>
                              <p:par>
                                <p:cTn id="1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4000"/>
                            </p:stCondLst>
                            <p:childTnLst>
                              <p:par>
                                <p:cTn id="1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6000"/>
                            </p:stCondLst>
                            <p:childTnLst>
                              <p:par>
                                <p:cTn id="1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68000"/>
                            </p:stCondLst>
                            <p:childTnLst>
                              <p:par>
                                <p:cTn id="1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0000"/>
                            </p:stCondLst>
                            <p:childTnLst>
                              <p:par>
                                <p:cTn id="1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74000"/>
                            </p:stCondLst>
                            <p:childTnLst>
                              <p:par>
                                <p:cTn id="1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76000"/>
                            </p:stCondLst>
                            <p:childTnLst>
                              <p:par>
                                <p:cTn id="1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2000"/>
                            </p:stCondLst>
                            <p:childTnLst>
                              <p:par>
                                <p:cTn id="2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84000"/>
                            </p:stCondLst>
                            <p:childTnLst>
                              <p:par>
                                <p:cTn id="2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86000"/>
                            </p:stCondLst>
                            <p:childTnLst>
                              <p:par>
                                <p:cTn id="2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90000"/>
                            </p:stCondLst>
                            <p:childTnLst>
                              <p:par>
                                <p:cTn id="2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92000"/>
                            </p:stCondLst>
                            <p:childTnLst>
                              <p:par>
                                <p:cTn id="2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94000"/>
                            </p:stCondLst>
                            <p:childTnLst>
                              <p:par>
                                <p:cTn id="2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96000"/>
                            </p:stCondLst>
                            <p:childTnLst>
                              <p:par>
                                <p:cTn id="2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98000"/>
                            </p:stCondLst>
                            <p:childTnLst>
                              <p:par>
                                <p:cTn id="2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2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04000"/>
                            </p:stCondLst>
                            <p:childTnLst>
                              <p:par>
                                <p:cTn id="2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2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2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2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 descr="Карта поселения дорога лэп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4513"/>
            <a:ext cx="5316537" cy="631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88" y="274638"/>
            <a:ext cx="7758112" cy="1011237"/>
          </a:xfrm>
        </p:spPr>
        <p:txBody>
          <a:bodyPr rtlCol="0">
            <a:normAutofit fontScale="90000"/>
          </a:bodyPr>
          <a:lstStyle/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ru-RU" dirty="0"/>
              <a:t>ЗАЙЦЕВСКОЕ СЕЛЬСКОЕ ПОСЕЛЕНИЕ</a:t>
            </a:r>
          </a:p>
        </p:txBody>
      </p:sp>
      <p:sp>
        <p:nvSpPr>
          <p:cNvPr id="10244" name="Text Box 17"/>
          <p:cNvSpPr txBox="1">
            <a:spLocks noChangeArrowheads="1"/>
          </p:cNvSpPr>
          <p:nvPr/>
        </p:nvSpPr>
        <p:spPr bwMode="auto">
          <a:xfrm>
            <a:off x="4356100" y="2133600"/>
            <a:ext cx="446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>
              <a:spcBef>
                <a:spcPct val="50000"/>
              </a:spcBef>
            </a:pPr>
            <a:endParaRPr lang="ru-RU"/>
          </a:p>
        </p:txBody>
      </p:sp>
      <p:sp>
        <p:nvSpPr>
          <p:cNvPr id="33983" name="Rectangle 191"/>
          <p:cNvSpPr>
            <a:spLocks noChangeArrowheads="1"/>
          </p:cNvSpPr>
          <p:nvPr/>
        </p:nvSpPr>
        <p:spPr bwMode="auto">
          <a:xfrm>
            <a:off x="4786313" y="1651785"/>
            <a:ext cx="414337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2813"/>
            <a:r>
              <a:rPr lang="ru-RU" sz="2400" b="1" dirty="0"/>
              <a:t>Общая площадь территории поселения- 19640 га.</a:t>
            </a:r>
          </a:p>
          <a:p>
            <a:pPr defTabSz="912813">
              <a:buFontTx/>
              <a:buChar char="•"/>
            </a:pPr>
            <a:r>
              <a:rPr lang="ru-RU" b="1" dirty="0"/>
              <a:t>земли с/</a:t>
            </a:r>
            <a:r>
              <a:rPr lang="ru-RU" b="1" dirty="0" err="1"/>
              <a:t>х</a:t>
            </a:r>
            <a:r>
              <a:rPr lang="ru-RU" b="1" dirty="0"/>
              <a:t> назначения – 17356 га</a:t>
            </a:r>
          </a:p>
          <a:p>
            <a:pPr defTabSz="912813">
              <a:buFontTx/>
              <a:buChar char="•"/>
            </a:pPr>
            <a:r>
              <a:rPr lang="ru-RU" b="1" dirty="0"/>
              <a:t>земли населенных пунктов-834 га</a:t>
            </a:r>
          </a:p>
          <a:p>
            <a:pPr defTabSz="912813">
              <a:buFontTx/>
              <a:buChar char="•"/>
            </a:pPr>
            <a:r>
              <a:rPr lang="ru-RU" b="1" dirty="0"/>
              <a:t>земли </a:t>
            </a:r>
            <a:r>
              <a:rPr lang="ru-RU" b="1" dirty="0" err="1"/>
              <a:t>гос</a:t>
            </a:r>
            <a:r>
              <a:rPr lang="ru-RU" b="1" dirty="0"/>
              <a:t>. лесного фонда- 922 га</a:t>
            </a:r>
          </a:p>
          <a:p>
            <a:pPr defTabSz="912813">
              <a:buFontTx/>
              <a:buChar char="•"/>
            </a:pPr>
            <a:r>
              <a:rPr lang="ru-RU" b="1" dirty="0"/>
              <a:t>защитные леса- 495га</a:t>
            </a:r>
          </a:p>
          <a:p>
            <a:pPr defTabSz="912813">
              <a:buFontTx/>
              <a:buChar char="•"/>
            </a:pPr>
            <a:r>
              <a:rPr lang="ru-RU" b="1" dirty="0"/>
              <a:t>земли под дорогами управления автодорог -32,2 </a:t>
            </a:r>
            <a:r>
              <a:rPr lang="ru-RU" b="1" dirty="0" smtClean="0"/>
              <a:t>га</a:t>
            </a:r>
          </a:p>
          <a:p>
            <a:pPr defTabSz="912813">
              <a:buFontTx/>
              <a:buChar char="•"/>
            </a:pPr>
            <a:r>
              <a:rPr lang="ru-RU" b="1" dirty="0" smtClean="0"/>
              <a:t>Строящаяся железная дорога – 240 га.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3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3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3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33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33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3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3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33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3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2000"/>
                                        <p:tgtEl>
                                          <p:spTgt spid="33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39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39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2000"/>
                                        <p:tgtEl>
                                          <p:spTgt spid="339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39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39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2000"/>
                                        <p:tgtEl>
                                          <p:spTgt spid="339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620688"/>
            <a:ext cx="576064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Основными направлениями в хозяйственном обеспечении учреждений культуры в 2016 и 2017 году является оформление документации, необходимой для государственной регистрации зданий, оформления проектно - сметной документации.</a:t>
            </a:r>
          </a:p>
          <a:p>
            <a:r>
              <a:rPr lang="ru-RU" dirty="0" smtClean="0"/>
              <a:t> Произведены обмеры земельных участков сельских клубов.</a:t>
            </a:r>
          </a:p>
          <a:p>
            <a:r>
              <a:rPr lang="ru-RU" dirty="0" smtClean="0"/>
              <a:t>Произведены уточнения технических параметров зданий в ФРС.</a:t>
            </a:r>
          </a:p>
          <a:p>
            <a:r>
              <a:rPr lang="ru-RU" dirty="0" smtClean="0"/>
              <a:t>Изготовлена смета капитального ремонта </a:t>
            </a:r>
            <a:r>
              <a:rPr lang="ru-RU" dirty="0" err="1" smtClean="0"/>
              <a:t>Зайцевского</a:t>
            </a:r>
            <a:r>
              <a:rPr lang="ru-RU" dirty="0" smtClean="0"/>
              <a:t> сельского клуба.</a:t>
            </a:r>
          </a:p>
          <a:p>
            <a:r>
              <a:rPr lang="ru-RU" dirty="0" smtClean="0"/>
              <a:t>Изготовлена смета ремонта кровли </a:t>
            </a:r>
            <a:r>
              <a:rPr lang="ru-RU" dirty="0" err="1" smtClean="0"/>
              <a:t>Гармашевского</a:t>
            </a:r>
            <a:r>
              <a:rPr lang="ru-RU" dirty="0" smtClean="0"/>
              <a:t> сельского клуба.</a:t>
            </a:r>
          </a:p>
          <a:p>
            <a:r>
              <a:rPr lang="ru-RU" dirty="0" smtClean="0"/>
              <a:t>Заказаны проекты газификации сельских клубов.</a:t>
            </a:r>
          </a:p>
          <a:p>
            <a:r>
              <a:rPr lang="ru-RU" dirty="0" smtClean="0"/>
              <a:t>В Совет народных депутатов Кантемировского муниципального района направлено ходатайство о внесении изменений в Решение о передаче объектов в муниципальную собственность.</a:t>
            </a:r>
          </a:p>
          <a:p>
            <a:r>
              <a:rPr lang="ru-RU" dirty="0" smtClean="0"/>
              <a:t>Приобретены 5 тепловых пушек для обеспечения клубов и библиотек теплом.</a:t>
            </a:r>
            <a:endParaRPr lang="ru-RU" dirty="0"/>
          </a:p>
        </p:txBody>
      </p:sp>
      <p:pic>
        <p:nvPicPr>
          <p:cNvPr id="3" name="Рисунок 2" descr="IMG_1786.JPG"/>
          <p:cNvPicPr>
            <a:picLocks noChangeAspect="1"/>
          </p:cNvPicPr>
          <p:nvPr/>
        </p:nvPicPr>
        <p:blipFill>
          <a:blip r:embed="rId2" cstate="print"/>
          <a:srcRect l="8860" r="13622"/>
          <a:stretch>
            <a:fillRect/>
          </a:stretch>
        </p:blipFill>
        <p:spPr>
          <a:xfrm>
            <a:off x="395536" y="260648"/>
            <a:ext cx="2520280" cy="2438400"/>
          </a:xfrm>
          <a:prstGeom prst="rect">
            <a:avLst/>
          </a:prstGeom>
        </p:spPr>
      </p:pic>
      <p:pic>
        <p:nvPicPr>
          <p:cNvPr id="4" name="Рисунок 3" descr="image (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132856"/>
            <a:ext cx="2520280" cy="2207545"/>
          </a:xfrm>
          <a:prstGeom prst="rect">
            <a:avLst/>
          </a:prstGeom>
        </p:spPr>
      </p:pic>
      <p:pic>
        <p:nvPicPr>
          <p:cNvPr id="5" name="Рисунок 4" descr="IMG_2956.JPG"/>
          <p:cNvPicPr>
            <a:picLocks noChangeAspect="1"/>
          </p:cNvPicPr>
          <p:nvPr/>
        </p:nvPicPr>
        <p:blipFill>
          <a:blip r:embed="rId4" cstate="print"/>
          <a:srcRect l="6644" r="15837" b="-405"/>
          <a:stretch>
            <a:fillRect/>
          </a:stretch>
        </p:blipFill>
        <p:spPr>
          <a:xfrm>
            <a:off x="395536" y="4149080"/>
            <a:ext cx="2520280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Содействие развитию физической культуры и спорта.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57818" y="1285860"/>
            <a:ext cx="3571900" cy="5143536"/>
          </a:xfrm>
        </p:spPr>
        <p:txBody>
          <a:bodyPr/>
          <a:lstStyle/>
          <a:p>
            <a:pPr marL="0" indent="341313">
              <a:buNone/>
            </a:pPr>
            <a:r>
              <a:rPr lang="ru-RU" sz="2000" dirty="0" smtClean="0"/>
              <a:t>В 2015 году   команда поселения  впервые выступила в первенстве района по миди-футболу, а в 2016 году заняла 2 место.</a:t>
            </a:r>
          </a:p>
          <a:p>
            <a:pPr marL="0" indent="341313">
              <a:buNone/>
            </a:pPr>
            <a:r>
              <a:rPr lang="ru-RU" sz="2000" dirty="0" err="1" smtClean="0"/>
              <a:t>Кодацкий</a:t>
            </a:r>
            <a:r>
              <a:rPr lang="ru-RU" sz="2000" dirty="0" smtClean="0"/>
              <a:t> К.Н., </a:t>
            </a:r>
            <a:r>
              <a:rPr lang="ru-RU" sz="2000" dirty="0" err="1" smtClean="0"/>
              <a:t>Русанов</a:t>
            </a:r>
            <a:r>
              <a:rPr lang="ru-RU" sz="2000" dirty="0" smtClean="0"/>
              <a:t> И.А., Гетманский С.И., Зайцев А.А.  и другие футболисты из с. Новопавловка и с. </a:t>
            </a:r>
            <a:r>
              <a:rPr lang="ru-RU" sz="2000" dirty="0" err="1" smtClean="0"/>
              <a:t>Зайцевка</a:t>
            </a:r>
            <a:r>
              <a:rPr lang="ru-RU" sz="2000" dirty="0" smtClean="0"/>
              <a:t>, а также школьники МКОУ </a:t>
            </a:r>
            <a:r>
              <a:rPr lang="ru-RU" sz="2000" dirty="0" err="1" smtClean="0"/>
              <a:t>Коммунаровской</a:t>
            </a:r>
            <a:r>
              <a:rPr lang="ru-RU" sz="2000" dirty="0" smtClean="0"/>
              <a:t> ООШ приняли участие в обустройстве площадки  и районных соревнованиях.</a:t>
            </a:r>
          </a:p>
          <a:p>
            <a:endParaRPr lang="ru-RU" sz="1800" b="1" dirty="0"/>
          </a:p>
        </p:txBody>
      </p:sp>
      <p:pic>
        <p:nvPicPr>
          <p:cNvPr id="4" name="Рисунок 3" descr="Фото0498.jpg"/>
          <p:cNvPicPr>
            <a:picLocks noChangeAspect="1"/>
          </p:cNvPicPr>
          <p:nvPr/>
        </p:nvPicPr>
        <p:blipFill>
          <a:blip r:embed="rId2" cstate="print">
            <a:lum bright="20000" contrast="30000"/>
          </a:blip>
          <a:srcRect l="4578" r="13024"/>
          <a:stretch>
            <a:fillRect/>
          </a:stretch>
        </p:blipFill>
        <p:spPr>
          <a:xfrm>
            <a:off x="323528" y="1700808"/>
            <a:ext cx="4986567" cy="4538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то0514.jpg"/>
          <p:cNvPicPr>
            <a:picLocks noChangeAspect="1"/>
          </p:cNvPicPr>
          <p:nvPr/>
        </p:nvPicPr>
        <p:blipFill>
          <a:blip r:embed="rId2" cstate="print">
            <a:lum bright="20000" contrast="30000"/>
          </a:blip>
          <a:srcRect l="-354" t="24365" b="14523"/>
          <a:stretch>
            <a:fillRect/>
          </a:stretch>
        </p:blipFill>
        <p:spPr>
          <a:xfrm>
            <a:off x="1115616" y="1700808"/>
            <a:ext cx="6072230" cy="493032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00042"/>
            <a:ext cx="8229600" cy="1757362"/>
          </a:xfrm>
        </p:spPr>
        <p:txBody>
          <a:bodyPr/>
          <a:lstStyle/>
          <a:p>
            <a:r>
              <a:rPr lang="ru-RU" sz="2000" dirty="0" smtClean="0"/>
              <a:t>Кроме этого было проведено 6 товарищеских матчей с военнослужащими Омской и Рязанской военных частей, расположенных в с. Новопавловка. </a:t>
            </a:r>
          </a:p>
          <a:p>
            <a:endParaRPr lang="ru-RU" sz="2000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Направления работы в 2017 году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dirty="0" smtClean="0"/>
              <a:t>Ремонт памятника в Панском лесу.</a:t>
            </a:r>
          </a:p>
          <a:p>
            <a:r>
              <a:rPr lang="ru-RU" sz="2800" b="1" dirty="0" smtClean="0"/>
              <a:t>Развитие сети уличного освещения.</a:t>
            </a:r>
          </a:p>
          <a:p>
            <a:r>
              <a:rPr lang="ru-RU" sz="2800" b="1" dirty="0" smtClean="0"/>
              <a:t>Установка станции управления на скважине в с. Новопавловка.</a:t>
            </a:r>
          </a:p>
          <a:p>
            <a:r>
              <a:rPr lang="ru-RU" sz="2800" b="1" dirty="0" smtClean="0"/>
              <a:t>Установка водонапорной башни в с. </a:t>
            </a:r>
            <a:r>
              <a:rPr lang="ru-RU" sz="2800" b="1" dirty="0" err="1" smtClean="0"/>
              <a:t>Гармашевка</a:t>
            </a:r>
            <a:r>
              <a:rPr lang="ru-RU" sz="2800" b="1" dirty="0" smtClean="0"/>
              <a:t> </a:t>
            </a:r>
          </a:p>
          <a:p>
            <a:r>
              <a:rPr lang="ru-RU" sz="2800" b="1" dirty="0" smtClean="0"/>
              <a:t>Оформление технической документации клубов. </a:t>
            </a:r>
          </a:p>
          <a:p>
            <a:r>
              <a:rPr lang="ru-RU" sz="2800" b="1" dirty="0" smtClean="0"/>
              <a:t>Благоустройство стадиона в с. Новопавловка.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0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01525"/>
            <a:ext cx="9279367" cy="69595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7254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</a:rPr>
              <a:t>На территории поселения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147" name="Рисунок 3" descr="Фото-0148.jpg"/>
          <p:cNvPicPr>
            <a:picLocks noChangeAspect="1"/>
          </p:cNvPicPr>
          <p:nvPr/>
        </p:nvPicPr>
        <p:blipFill>
          <a:blip r:embed="rId2" cstate="print"/>
          <a:srcRect r="3125" b="21112"/>
          <a:stretch>
            <a:fillRect/>
          </a:stretch>
        </p:blipFill>
        <p:spPr bwMode="auto">
          <a:xfrm>
            <a:off x="428625" y="1214438"/>
            <a:ext cx="221456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Рисунок 4" descr="Фото-0161.jpg"/>
          <p:cNvPicPr>
            <a:picLocks noChangeAspect="1"/>
          </p:cNvPicPr>
          <p:nvPr/>
        </p:nvPicPr>
        <p:blipFill>
          <a:blip r:embed="rId3" cstate="print"/>
          <a:srcRect t="16029" r="6500" b="11839"/>
          <a:stretch>
            <a:fillRect/>
          </a:stretch>
        </p:blipFill>
        <p:spPr bwMode="auto">
          <a:xfrm>
            <a:off x="2928938" y="2500313"/>
            <a:ext cx="22145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Рисунок 5" descr="сх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5000625"/>
            <a:ext cx="3290887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Box 7"/>
          <p:cNvSpPr txBox="1">
            <a:spLocks noChangeArrowheads="1"/>
          </p:cNvSpPr>
          <p:nvPr/>
        </p:nvSpPr>
        <p:spPr bwMode="auto">
          <a:xfrm>
            <a:off x="2714625" y="1214438"/>
            <a:ext cx="2714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Три общеобразовательных </a:t>
            </a:r>
            <a:r>
              <a:rPr lang="ru-RU" dirty="0" smtClean="0"/>
              <a:t>школы.</a:t>
            </a:r>
            <a:endParaRPr lang="ru-RU" dirty="0"/>
          </a:p>
        </p:txBody>
      </p:sp>
      <p:sp>
        <p:nvSpPr>
          <p:cNvPr id="6152" name="TextBox 8"/>
          <p:cNvSpPr txBox="1">
            <a:spLocks noChangeArrowheads="1"/>
          </p:cNvSpPr>
          <p:nvPr/>
        </p:nvSpPr>
        <p:spPr bwMode="auto">
          <a:xfrm>
            <a:off x="5143500" y="2571750"/>
            <a:ext cx="35004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Учреждение культуры МКУК «Зайцевский ЦКД», включающее три сельских клуба и три библиотеки.</a:t>
            </a:r>
          </a:p>
        </p:txBody>
      </p:sp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2928938" y="3857625"/>
            <a:ext cx="2928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Четыре памятника погибшим односельчанам, шесть кладбищ.</a:t>
            </a:r>
          </a:p>
        </p:txBody>
      </p:sp>
      <p:sp>
        <p:nvSpPr>
          <p:cNvPr id="6154" name="TextBox 10"/>
          <p:cNvSpPr txBox="1">
            <a:spLocks noChangeArrowheads="1"/>
          </p:cNvSpPr>
          <p:nvPr/>
        </p:nvSpPr>
        <p:spPr bwMode="auto">
          <a:xfrm>
            <a:off x="4071938" y="5429250"/>
            <a:ext cx="4929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Сельскохозяйственные предприятия </a:t>
            </a:r>
          </a:p>
          <a:p>
            <a:r>
              <a:rPr lang="ru-RU"/>
              <a:t>В том числе :ООО «РАВ Агро»,</a:t>
            </a:r>
          </a:p>
          <a:p>
            <a:r>
              <a:rPr lang="ru-RU"/>
              <a:t>19 –  ИП КФХ .</a:t>
            </a:r>
          </a:p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00688" y="1143000"/>
            <a:ext cx="2928937" cy="1214438"/>
          </a:xfrm>
          <a:prstGeom prst="roundRect">
            <a:avLst/>
          </a:prstGeom>
          <a:solidFill>
            <a:srgbClr val="C0D1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Три  почтовых отделения и  семь торговых точек.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0063" y="3929063"/>
            <a:ext cx="2214562" cy="1214437"/>
          </a:xfrm>
          <a:prstGeom prst="roundRect">
            <a:avLst/>
          </a:prstGeom>
          <a:solidFill>
            <a:srgbClr val="C0D1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Три сельских ФАП</a:t>
            </a:r>
          </a:p>
        </p:txBody>
      </p:sp>
      <p:pic>
        <p:nvPicPr>
          <p:cNvPr id="14" name="Рисунок 13" descr="DSC_0125.JPG"/>
          <p:cNvPicPr>
            <a:picLocks noChangeAspect="1"/>
          </p:cNvPicPr>
          <p:nvPr/>
        </p:nvPicPr>
        <p:blipFill>
          <a:blip r:embed="rId5" cstate="print"/>
          <a:srcRect l="18900" t="20600" r="35825" b="36558"/>
          <a:stretch>
            <a:fillRect/>
          </a:stretch>
        </p:blipFill>
        <p:spPr>
          <a:xfrm>
            <a:off x="6215092" y="3861048"/>
            <a:ext cx="2029316" cy="144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214313"/>
            <a:ext cx="6784975" cy="857250"/>
          </a:xfrm>
        </p:spPr>
        <p:txBody>
          <a:bodyPr/>
          <a:lstStyle/>
          <a:p>
            <a:pPr eaLnBrk="1" hangingPunct="1"/>
            <a:r>
              <a:rPr lang="ru-RU" sz="2000" b="1" smtClean="0"/>
              <a:t>ЗЕМЛИ СЕЛЬСКОХОЗЯЙСТВЕННОГО НАЗНАЧЕНИЯ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5000625" y="1143000"/>
            <a:ext cx="3960813" cy="454818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800" b="1" dirty="0" smtClean="0"/>
              <a:t>Долевая собственность -11048,9  га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sz="1800" b="1" dirty="0" smtClean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800" b="1" dirty="0" smtClean="0"/>
              <a:t>Земли в собственности Воронежской области - 943 га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sz="1800" b="1" dirty="0" smtClean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800" b="1" dirty="0" smtClean="0"/>
              <a:t>Земли в собственности Кантемировского муниципального района -439,3 га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sz="1800" b="1" dirty="0" smtClean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800" b="1" dirty="0" smtClean="0"/>
              <a:t>Земли в собственности </a:t>
            </a:r>
            <a:r>
              <a:rPr lang="ru-RU" sz="1800" b="1" dirty="0" err="1" smtClean="0"/>
              <a:t>Зайцевского</a:t>
            </a:r>
            <a:r>
              <a:rPr lang="ru-RU" sz="1800" b="1" dirty="0" smtClean="0"/>
              <a:t> сельского поселения – 405,6 га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sz="1800" b="1" dirty="0" smtClean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800" b="1" dirty="0" smtClean="0"/>
              <a:t>Фонд перераспределения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800" b="1" dirty="0" smtClean="0"/>
              <a:t>3069,5   га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sz="1800" b="1" dirty="0" smtClean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800" b="1" dirty="0" smtClean="0"/>
              <a:t>Земли, ранее находившиеся в ведении сельского поселения- 926,7 га</a:t>
            </a: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4643438" y="1214438"/>
            <a:ext cx="215900" cy="287337"/>
          </a:xfrm>
          <a:prstGeom prst="rect">
            <a:avLst/>
          </a:prstGeom>
          <a:solidFill>
            <a:srgbClr val="FDB8A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2813"/>
            <a:endParaRPr lang="ru-RU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4643438" y="1928813"/>
            <a:ext cx="215900" cy="360362"/>
          </a:xfrm>
          <a:prstGeom prst="rect">
            <a:avLst/>
          </a:prstGeom>
          <a:solidFill>
            <a:srgbClr val="C0D1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2813"/>
            <a:endParaRPr lang="ru-RU"/>
          </a:p>
        </p:txBody>
      </p:sp>
      <p:sp>
        <p:nvSpPr>
          <p:cNvPr id="12294" name="Rectangle 8"/>
          <p:cNvSpPr>
            <a:spLocks noChangeArrowheads="1"/>
          </p:cNvSpPr>
          <p:nvPr/>
        </p:nvSpPr>
        <p:spPr bwMode="auto">
          <a:xfrm>
            <a:off x="4643438" y="2714625"/>
            <a:ext cx="215900" cy="360363"/>
          </a:xfrm>
          <a:prstGeom prst="rect">
            <a:avLst/>
          </a:prstGeom>
          <a:solidFill>
            <a:srgbClr val="F3D8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2813"/>
            <a:endParaRPr lang="ru-RU"/>
          </a:p>
        </p:txBody>
      </p:sp>
      <p:sp>
        <p:nvSpPr>
          <p:cNvPr id="12295" name="Rectangle 9"/>
          <p:cNvSpPr>
            <a:spLocks noChangeArrowheads="1"/>
          </p:cNvSpPr>
          <p:nvPr/>
        </p:nvSpPr>
        <p:spPr bwMode="auto">
          <a:xfrm>
            <a:off x="4643438" y="3786188"/>
            <a:ext cx="215900" cy="360362"/>
          </a:xfrm>
          <a:prstGeom prst="rect">
            <a:avLst/>
          </a:prstGeom>
          <a:solidFill>
            <a:srgbClr val="BCB66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2813"/>
            <a:endParaRPr lang="ru-RU"/>
          </a:p>
        </p:txBody>
      </p:sp>
      <p:pic>
        <p:nvPicPr>
          <p:cNvPr id="12296" name="Рисунок 8" descr="Карта поселения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143000"/>
            <a:ext cx="433228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Rectangle 8"/>
          <p:cNvSpPr>
            <a:spLocks noChangeArrowheads="1"/>
          </p:cNvSpPr>
          <p:nvPr/>
        </p:nvSpPr>
        <p:spPr bwMode="auto">
          <a:xfrm>
            <a:off x="4714875" y="4572000"/>
            <a:ext cx="215900" cy="360363"/>
          </a:xfrm>
          <a:prstGeom prst="rect">
            <a:avLst/>
          </a:prstGeom>
          <a:solidFill>
            <a:srgbClr val="F3D8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2813"/>
            <a:endParaRPr lang="ru-RU"/>
          </a:p>
        </p:txBody>
      </p:sp>
      <p:sp>
        <p:nvSpPr>
          <p:cNvPr id="12298" name="Rectangle 8"/>
          <p:cNvSpPr>
            <a:spLocks noChangeArrowheads="1"/>
          </p:cNvSpPr>
          <p:nvPr/>
        </p:nvSpPr>
        <p:spPr bwMode="auto">
          <a:xfrm>
            <a:off x="4714875" y="5429250"/>
            <a:ext cx="215900" cy="360363"/>
          </a:xfrm>
          <a:prstGeom prst="rect">
            <a:avLst/>
          </a:prstGeom>
          <a:solidFill>
            <a:srgbClr val="F3D8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2813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3" descr="Карта поселения дорога лэп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544513"/>
            <a:ext cx="5316537" cy="631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Строительство железной дороги на территории поселения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2313446" y="2438400"/>
            <a:ext cx="340643" cy="4234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 bwMode="auto">
          <a:xfrm>
            <a:off x="3357563" y="4929188"/>
            <a:ext cx="214312" cy="21431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5786438" y="4286250"/>
            <a:ext cx="571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5786438" y="4857750"/>
            <a:ext cx="571500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8" name="TextBox 37"/>
          <p:cNvSpPr txBox="1">
            <a:spLocks noChangeArrowheads="1"/>
          </p:cNvSpPr>
          <p:nvPr/>
        </p:nvSpPr>
        <p:spPr bwMode="auto">
          <a:xfrm>
            <a:off x="6572250" y="4071938"/>
            <a:ext cx="2357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/>
              <a:t>Строящаяся железная дорога</a:t>
            </a:r>
          </a:p>
        </p:txBody>
      </p:sp>
      <p:sp>
        <p:nvSpPr>
          <p:cNvPr id="45069" name="TextBox 38"/>
          <p:cNvSpPr txBox="1">
            <a:spLocks noChangeArrowheads="1"/>
          </p:cNvSpPr>
          <p:nvPr/>
        </p:nvSpPr>
        <p:spPr bwMode="auto">
          <a:xfrm>
            <a:off x="6643688" y="4572000"/>
            <a:ext cx="2357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/>
              <a:t>Строящаяся  ЛЭП 110 </a:t>
            </a:r>
            <a:r>
              <a:rPr lang="ru-RU" sz="1400" dirty="0" err="1"/>
              <a:t>Кв</a:t>
            </a:r>
            <a:endParaRPr lang="ru-RU" sz="1400" dirty="0"/>
          </a:p>
        </p:txBody>
      </p:sp>
      <p:sp>
        <p:nvSpPr>
          <p:cNvPr id="45070" name="TextBox 39"/>
          <p:cNvSpPr txBox="1">
            <a:spLocks noChangeArrowheads="1"/>
          </p:cNvSpPr>
          <p:nvPr/>
        </p:nvSpPr>
        <p:spPr bwMode="auto">
          <a:xfrm>
            <a:off x="6643688" y="4929188"/>
            <a:ext cx="2214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/>
              <a:t>Строящаяся станция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857875" y="5072063"/>
            <a:ext cx="571500" cy="1428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4467066" flipV="1">
            <a:off x="3396457" y="3837781"/>
            <a:ext cx="503238" cy="1301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5652120" y="1628800"/>
            <a:ext cx="29523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7 батальонов военных строителей</a:t>
            </a:r>
          </a:p>
          <a:p>
            <a:r>
              <a:rPr lang="ru-RU" sz="1400" dirty="0" smtClean="0"/>
              <a:t>ООО «</a:t>
            </a:r>
            <a:r>
              <a:rPr lang="ru-RU" sz="1400" dirty="0" err="1" smtClean="0"/>
              <a:t>Монтажстройлизинг</a:t>
            </a:r>
            <a:r>
              <a:rPr lang="ru-RU" sz="1400" dirty="0" smtClean="0"/>
              <a:t>»</a:t>
            </a:r>
          </a:p>
          <a:p>
            <a:r>
              <a:rPr lang="ru-RU" sz="1400" dirty="0" smtClean="0"/>
              <a:t>ООО «ОСК 1520»</a:t>
            </a:r>
          </a:p>
          <a:p>
            <a:r>
              <a:rPr lang="ru-RU" sz="1400" dirty="0" smtClean="0"/>
              <a:t>ООО «</a:t>
            </a:r>
            <a:r>
              <a:rPr lang="ru-RU" sz="1400" dirty="0" err="1" smtClean="0"/>
              <a:t>Воронежпутьстрой</a:t>
            </a:r>
            <a:r>
              <a:rPr lang="ru-RU" sz="1400" dirty="0" smtClean="0"/>
              <a:t>»</a:t>
            </a:r>
          </a:p>
          <a:p>
            <a:r>
              <a:rPr lang="ru-RU" sz="1400" dirty="0" smtClean="0"/>
              <a:t>ЗАО «</a:t>
            </a:r>
            <a:r>
              <a:rPr lang="ru-RU" sz="1400" dirty="0" err="1" smtClean="0"/>
              <a:t>Сетьстрой</a:t>
            </a:r>
            <a:r>
              <a:rPr lang="ru-RU" sz="1400" dirty="0" smtClean="0"/>
              <a:t>»</a:t>
            </a:r>
          </a:p>
          <a:p>
            <a:r>
              <a:rPr lang="ru-RU" sz="1400" dirty="0" smtClean="0"/>
              <a:t>ООО «Мк-12»</a:t>
            </a:r>
          </a:p>
          <a:p>
            <a:r>
              <a:rPr lang="ru-RU" sz="1400" dirty="0" smtClean="0"/>
              <a:t>ООО «</a:t>
            </a:r>
            <a:r>
              <a:rPr lang="ru-RU" sz="1400" dirty="0" err="1" smtClean="0"/>
              <a:t>Технострой</a:t>
            </a:r>
            <a:r>
              <a:rPr lang="ru-RU" sz="1400" dirty="0" smtClean="0"/>
              <a:t>»</a:t>
            </a:r>
          </a:p>
          <a:p>
            <a:r>
              <a:rPr lang="ru-RU" sz="1400" dirty="0" smtClean="0"/>
              <a:t>ООО «</a:t>
            </a:r>
            <a:r>
              <a:rPr lang="ru-RU" sz="1400" dirty="0" err="1" smtClean="0"/>
              <a:t>Стройсервис</a:t>
            </a:r>
            <a:r>
              <a:rPr lang="ru-RU" sz="1400" dirty="0" smtClean="0"/>
              <a:t>»</a:t>
            </a:r>
          </a:p>
          <a:p>
            <a:r>
              <a:rPr lang="ru-RU" sz="1400" dirty="0" smtClean="0"/>
              <a:t>ООО «</a:t>
            </a:r>
            <a:r>
              <a:rPr lang="ru-RU" sz="1400" dirty="0" err="1" smtClean="0"/>
              <a:t>Энергомонтаж</a:t>
            </a:r>
            <a:r>
              <a:rPr lang="ru-RU" sz="1400" dirty="0" smtClean="0"/>
              <a:t>»</a:t>
            </a:r>
          </a:p>
          <a:p>
            <a:r>
              <a:rPr lang="ru-RU" sz="1400" dirty="0" smtClean="0"/>
              <a:t>ФСК «Мостоотряд-47»</a:t>
            </a:r>
          </a:p>
        </p:txBody>
      </p:sp>
      <p:sp>
        <p:nvSpPr>
          <p:cNvPr id="14" name="Овал 13"/>
          <p:cNvSpPr/>
          <p:nvPr/>
        </p:nvSpPr>
        <p:spPr bwMode="auto">
          <a:xfrm>
            <a:off x="1428750" y="2071688"/>
            <a:ext cx="214313" cy="21431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 bwMode="auto">
          <a:xfrm>
            <a:off x="1581150" y="2224088"/>
            <a:ext cx="214313" cy="21431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2210" y="4771834"/>
            <a:ext cx="2381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3995936" y="4286250"/>
            <a:ext cx="360040" cy="4397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143125" y="2071688"/>
            <a:ext cx="170321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648076" y="5237163"/>
            <a:ext cx="203844" cy="2800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357563" y="5237163"/>
            <a:ext cx="214312" cy="2800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846137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70C0"/>
                </a:solidFill>
              </a:rPr>
              <a:t>Демографическая ситуация</a:t>
            </a:r>
          </a:p>
        </p:txBody>
      </p:sp>
      <p:graphicFrame>
        <p:nvGraphicFramePr>
          <p:cNvPr id="11" name="Содержимое 3"/>
          <p:cNvGraphicFramePr>
            <a:graphicFrameLocks noGrp="1"/>
          </p:cNvGraphicFramePr>
          <p:nvPr>
            <p:ph idx="1"/>
          </p:nvPr>
        </p:nvGraphicFramePr>
        <p:xfrm>
          <a:off x="611560" y="2204864"/>
          <a:ext cx="8229600" cy="418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6228184" y="6309320"/>
            <a:ext cx="64293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r>
              <a:rPr lang="ru-RU" sz="1100" dirty="0" smtClean="0">
                <a:latin typeface="Franklin Gothic Book"/>
              </a:rPr>
              <a:t>2016</a:t>
            </a:r>
            <a:endParaRPr lang="ru-RU" sz="1100" dirty="0">
              <a:latin typeface="Franklin Gothic Book"/>
            </a:endParaRPr>
          </a:p>
        </p:txBody>
      </p:sp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1259632" y="6309320"/>
            <a:ext cx="6429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r>
              <a:rPr lang="ru-RU" sz="1100" dirty="0">
                <a:latin typeface="Franklin Gothic Book"/>
              </a:rPr>
              <a:t>2011</a:t>
            </a:r>
          </a:p>
        </p:txBody>
      </p:sp>
      <p:sp>
        <p:nvSpPr>
          <p:cNvPr id="7174" name="TextBox 1"/>
          <p:cNvSpPr txBox="1">
            <a:spLocks noChangeArrowheads="1"/>
          </p:cNvSpPr>
          <p:nvPr/>
        </p:nvSpPr>
        <p:spPr bwMode="auto">
          <a:xfrm>
            <a:off x="2195736" y="6309320"/>
            <a:ext cx="64293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r>
              <a:rPr lang="ru-RU" sz="1100" dirty="0">
                <a:latin typeface="Franklin Gothic Book"/>
              </a:rPr>
              <a:t>2012</a:t>
            </a:r>
          </a:p>
        </p:txBody>
      </p:sp>
      <p:sp>
        <p:nvSpPr>
          <p:cNvPr id="7176" name="TextBox 1"/>
          <p:cNvSpPr txBox="1">
            <a:spLocks noChangeArrowheads="1"/>
          </p:cNvSpPr>
          <p:nvPr/>
        </p:nvSpPr>
        <p:spPr bwMode="auto">
          <a:xfrm>
            <a:off x="3203848" y="6309320"/>
            <a:ext cx="64293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r>
              <a:rPr lang="ru-RU" sz="1100" dirty="0">
                <a:latin typeface="Franklin Gothic Book"/>
              </a:rPr>
              <a:t>2013</a:t>
            </a:r>
          </a:p>
        </p:txBody>
      </p:sp>
      <p:sp>
        <p:nvSpPr>
          <p:cNvPr id="7177" name="TextBox 1"/>
          <p:cNvSpPr txBox="1">
            <a:spLocks noChangeArrowheads="1"/>
          </p:cNvSpPr>
          <p:nvPr/>
        </p:nvSpPr>
        <p:spPr bwMode="auto">
          <a:xfrm>
            <a:off x="4283968" y="6309320"/>
            <a:ext cx="64293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r>
              <a:rPr lang="ru-RU" sz="1100" dirty="0">
                <a:latin typeface="Franklin Gothic Book"/>
              </a:rPr>
              <a:t>2014</a:t>
            </a:r>
          </a:p>
        </p:txBody>
      </p:sp>
      <p:sp>
        <p:nvSpPr>
          <p:cNvPr id="7178" name="TextBox 10"/>
          <p:cNvSpPr txBox="1">
            <a:spLocks noChangeArrowheads="1"/>
          </p:cNvSpPr>
          <p:nvPr/>
        </p:nvSpPr>
        <p:spPr bwMode="auto">
          <a:xfrm>
            <a:off x="785813" y="1071563"/>
            <a:ext cx="75009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/>
              <a:t>В поселении продолжается постепенное снижение количества населения , связанное с выездом на новое место жительства и постоянным превышением количества умерших над числом родившихся. На 1 </a:t>
            </a:r>
            <a:r>
              <a:rPr lang="ru-RU" sz="1600" b="1"/>
              <a:t>января </a:t>
            </a:r>
            <a:r>
              <a:rPr lang="ru-RU" sz="1600" b="1" smtClean="0"/>
              <a:t>2017 </a:t>
            </a:r>
            <a:r>
              <a:rPr lang="ru-RU" sz="1600" b="1" dirty="0"/>
              <a:t>года на территории поселения зарегистрировано </a:t>
            </a:r>
            <a:r>
              <a:rPr lang="ru-RU" sz="1600" b="1" dirty="0" smtClean="0"/>
              <a:t>1340 </a:t>
            </a:r>
            <a:r>
              <a:rPr lang="ru-RU" sz="1600" b="1" dirty="0"/>
              <a:t>человек.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5220072" y="6309320"/>
            <a:ext cx="64293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r>
              <a:rPr lang="ru-RU" sz="1100" dirty="0" smtClean="0">
                <a:latin typeface="Franklin Gothic Book"/>
              </a:rPr>
              <a:t>2015</a:t>
            </a:r>
            <a:endParaRPr lang="ru-RU" sz="1100" dirty="0">
              <a:latin typeface="Franklin Gothic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183562" cy="10509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70C0"/>
                </a:solidFill>
              </a:rPr>
              <a:t>Возрастной состав населения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539552" y="1052736"/>
          <a:ext cx="8208912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70C0"/>
                </a:solidFill>
              </a:rPr>
              <a:t>ЗАНЯТОСТЬ НАСЕЛЕНИЯ</a:t>
            </a:r>
          </a:p>
        </p:txBody>
      </p:sp>
      <p:graphicFrame>
        <p:nvGraphicFramePr>
          <p:cNvPr id="9219" name="Object 4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-285750" y="647700"/>
          <a:ext cx="8639175" cy="5270500"/>
        </p:xfrm>
        <a:graphic>
          <a:graphicData uri="http://schemas.openxmlformats.org/presentationml/2006/ole">
            <p:oleObj spid="_x0000_s32782" name="Worksheet" r:id="rId3" imgW="8525003" imgH="520054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Работа с налогами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428625" y="4271963"/>
            <a:ext cx="828675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В течение года проводилась работа, направленная на уменьшение недоимки по земельному налогу и налогу на имущество.</a:t>
            </a:r>
          </a:p>
          <a:p>
            <a:pPr>
              <a:buFont typeface="Wingdings" pitchFamily="2" charset="2"/>
              <a:buChar char="§"/>
            </a:pPr>
            <a:r>
              <a:rPr lang="ru-RU" b="1" dirty="0"/>
              <a:t>Разъяснительная работа по начислению налогов.</a:t>
            </a:r>
          </a:p>
          <a:p>
            <a:pPr>
              <a:buFont typeface="Wingdings" pitchFamily="2" charset="2"/>
              <a:buChar char="§"/>
            </a:pPr>
            <a:r>
              <a:rPr lang="ru-RU" b="1" dirty="0"/>
              <a:t>Посещение неплательщиков на дому, вручение уведомлений плательщикам, отсутствующим на территории поселения.</a:t>
            </a:r>
          </a:p>
          <a:p>
            <a:r>
              <a:rPr lang="ru-RU" b="1" dirty="0"/>
              <a:t>Недоимка по земельному налогу составила </a:t>
            </a:r>
            <a:r>
              <a:rPr lang="ru-RU" b="1" dirty="0" smtClean="0"/>
              <a:t>7%, </a:t>
            </a:r>
            <a:r>
              <a:rPr lang="ru-RU" b="1" dirty="0"/>
              <a:t>а по налогу на имущество </a:t>
            </a:r>
            <a:r>
              <a:rPr lang="ru-RU" b="1" dirty="0" smtClean="0"/>
              <a:t>8,5%</a:t>
            </a:r>
            <a:endParaRPr lang="ru-RU" b="1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23528" y="1268760"/>
          <a:ext cx="828092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5111</TotalTime>
  <Words>1070</Words>
  <Application>Microsoft Office PowerPoint</Application>
  <PresentationFormat>Экран (4:3)</PresentationFormat>
  <Paragraphs>172</Paragraphs>
  <Slides>24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Worksheet</vt:lpstr>
      <vt:lpstr>Слайд 1</vt:lpstr>
      <vt:lpstr>ЗАЙЦЕВСКОЕ СЕЛЬСКОЕ ПОСЕЛЕНИЕ</vt:lpstr>
      <vt:lpstr>На территории поселения</vt:lpstr>
      <vt:lpstr>ЗЕМЛИ СЕЛЬСКОХОЗЯЙСТВЕННОГО НАЗНАЧЕНИЯ</vt:lpstr>
      <vt:lpstr>Строительство железной дороги на территории поселения</vt:lpstr>
      <vt:lpstr>Демографическая ситуация</vt:lpstr>
      <vt:lpstr>Возрастной состав населения</vt:lpstr>
      <vt:lpstr>ЗАНЯТОСТЬ НАСЕЛЕНИЯ</vt:lpstr>
      <vt:lpstr>Работа с налогами</vt:lpstr>
      <vt:lpstr>Бюджет поселения в 2016 году составил 5710,7 тыс. руб.</vt:lpstr>
      <vt:lpstr>Слайд 11</vt:lpstr>
      <vt:lpstr>Организация в границах Зайцевского сельского поселения электро-, тепло-, газо- и водоснабжения населения, водоотведения, снабжения населения топливом</vt:lpstr>
      <vt:lpstr>Дорожная деятельность в отношении автомобильных дорог местного значения в границах населенных пунктов</vt:lpstr>
      <vt:lpstr> Благоустройство поселения.</vt:lpstr>
      <vt:lpstr>Слайд 15</vt:lpstr>
      <vt:lpstr>Слайд 16</vt:lpstr>
      <vt:lpstr>Слайд 17</vt:lpstr>
      <vt:lpstr>Слайд 18</vt:lpstr>
      <vt:lpstr>Слайд 19</vt:lpstr>
      <vt:lpstr>Слайд 20</vt:lpstr>
      <vt:lpstr>Содействие развитию физической культуры и спорта.</vt:lpstr>
      <vt:lpstr>Слайд 22</vt:lpstr>
      <vt:lpstr>Направления работы в 2017 году:</vt:lpstr>
      <vt:lpstr>Спасибо за внимание!</vt:lpstr>
    </vt:vector>
  </TitlesOfParts>
  <Company>Wg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реализации выполнения  131- ФЗ « Об общих принципах организации местного самоуправления в  Российской федерации»   на территории Зайцевского сельского поселения в 2008 году.</dc:title>
  <dc:creator>SWA</dc:creator>
  <cp:lastModifiedBy>Наташа</cp:lastModifiedBy>
  <cp:revision>422</cp:revision>
  <dcterms:created xsi:type="dcterms:W3CDTF">2009-03-19T20:04:20Z</dcterms:created>
  <dcterms:modified xsi:type="dcterms:W3CDTF">2017-02-08T07:51:37Z</dcterms:modified>
</cp:coreProperties>
</file>